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66" r:id="rId2"/>
    <p:sldId id="323" r:id="rId3"/>
    <p:sldId id="286" r:id="rId4"/>
    <p:sldId id="322" r:id="rId5"/>
    <p:sldId id="284" r:id="rId6"/>
    <p:sldId id="261" r:id="rId7"/>
    <p:sldId id="299" r:id="rId8"/>
    <p:sldId id="259" r:id="rId9"/>
    <p:sldId id="280" r:id="rId10"/>
    <p:sldId id="332" r:id="rId11"/>
    <p:sldId id="331" r:id="rId12"/>
    <p:sldId id="333" r:id="rId13"/>
    <p:sldId id="334" r:id="rId14"/>
    <p:sldId id="305" r:id="rId15"/>
    <p:sldId id="328" r:id="rId16"/>
    <p:sldId id="327" r:id="rId17"/>
    <p:sldId id="337" r:id="rId18"/>
    <p:sldId id="338" r:id="rId19"/>
    <p:sldId id="339" r:id="rId20"/>
    <p:sldId id="304" r:id="rId21"/>
    <p:sldId id="287" r:id="rId22"/>
    <p:sldId id="291" r:id="rId23"/>
    <p:sldId id="320" r:id="rId24"/>
    <p:sldId id="321" r:id="rId25"/>
    <p:sldId id="324" r:id="rId26"/>
    <p:sldId id="318" r:id="rId27"/>
    <p:sldId id="319" r:id="rId28"/>
    <p:sldId id="288" r:id="rId29"/>
    <p:sldId id="285" r:id="rId30"/>
    <p:sldId id="330" r:id="rId31"/>
    <p:sldId id="335" r:id="rId32"/>
    <p:sldId id="293" r:id="rId33"/>
    <p:sldId id="283" r:id="rId34"/>
    <p:sldId id="297" r:id="rId35"/>
    <p:sldId id="298" r:id="rId36"/>
    <p:sldId id="360" r:id="rId37"/>
    <p:sldId id="361" r:id="rId38"/>
    <p:sldId id="258" r:id="rId39"/>
    <p:sldId id="340" r:id="rId40"/>
    <p:sldId id="341" r:id="rId41"/>
    <p:sldId id="342" r:id="rId42"/>
    <p:sldId id="343" r:id="rId43"/>
    <p:sldId id="351" r:id="rId44"/>
    <p:sldId id="344" r:id="rId45"/>
    <p:sldId id="345" r:id="rId46"/>
    <p:sldId id="346" r:id="rId47"/>
    <p:sldId id="347" r:id="rId48"/>
    <p:sldId id="348" r:id="rId49"/>
    <p:sldId id="349" r:id="rId50"/>
    <p:sldId id="325" r:id="rId51"/>
    <p:sldId id="364" r:id="rId52"/>
    <p:sldId id="289" r:id="rId53"/>
    <p:sldId id="301" r:id="rId54"/>
    <p:sldId id="281" r:id="rId55"/>
    <p:sldId id="358" r:id="rId56"/>
    <p:sldId id="282" r:id="rId57"/>
    <p:sldId id="352" r:id="rId58"/>
    <p:sldId id="354" r:id="rId59"/>
    <p:sldId id="353" r:id="rId60"/>
    <p:sldId id="355" r:id="rId61"/>
    <p:sldId id="362" r:id="rId62"/>
    <p:sldId id="356" r:id="rId63"/>
    <p:sldId id="359" r:id="rId64"/>
    <p:sldId id="363" r:id="rId65"/>
    <p:sldId id="357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71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90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17B18-3A7B-49CE-AB05-8B96D8EBF8E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74149-AA68-426D-9511-AD24998EA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46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potential solution has a hypothetical processor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4149-AA68-426D-9511-AD24998EAB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25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CC06DE-7275-41A6-AB24-89FB4F09606E}" type="slidenum">
              <a:rPr lang="en-US" altLang="pl-PL" sz="1200" i="0"/>
              <a:pPr/>
              <a:t>41</a:t>
            </a:fld>
            <a:endParaRPr lang="en-US" altLang="pl-PL" sz="1200" i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3E518A5-98A2-4DD5-95EE-9FF2FA3243DD}" type="slidenum">
              <a:rPr lang="en-US" altLang="pl-PL" sz="1200" i="0"/>
              <a:pPr/>
              <a:t>42</a:t>
            </a:fld>
            <a:endParaRPr lang="en-US" altLang="pl-PL" sz="1200" i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4149-AA68-426D-9511-AD24998EAB8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91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4149-AA68-426D-9511-AD24998EAB8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50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4149-AA68-426D-9511-AD24998EAB8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91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4149-AA68-426D-9511-AD24998EAB8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91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4149-AA68-426D-9511-AD24998EAB8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87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4149-AA68-426D-9511-AD24998EAB8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58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4149-AA68-426D-9511-AD24998EAB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62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Domain codomain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4149-AA68-426D-9511-AD24998EAB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02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inputs , some outputs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4149-AA68-426D-9511-AD24998EAB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03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4149-AA68-426D-9511-AD24998EAB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78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4149-AA68-426D-9511-AD24998EAB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78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4149-AA68-426D-9511-AD24998EAB8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07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4149-AA68-426D-9511-AD24998EAB8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07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96ED47B-B84F-4870-9FCD-3D2DC392CAEE}" type="slidenum">
              <a:rPr lang="en-US" altLang="pl-PL" sz="1200" i="0"/>
              <a:pPr/>
              <a:t>40</a:t>
            </a:fld>
            <a:endParaRPr lang="en-US" altLang="pl-PL" sz="1200" i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1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D26FC3-A5C0-4253-A43C-9F5CC78B17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379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077200" cy="314325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Inverse Problems, Constraint Satisfaction, Reversible Logic, Invertible Logic and Grover Quantum Oracles for Practical Problems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854" y="3581400"/>
            <a:ext cx="6686145" cy="1600200"/>
          </a:xfrm>
        </p:spPr>
        <p:txBody>
          <a:bodyPr>
            <a:noAutofit/>
          </a:bodyPr>
          <a:lstStyle/>
          <a:p>
            <a:r>
              <a:rPr lang="en-US" sz="2000" i="1" dirty="0" err="1"/>
              <a:t>Marek</a:t>
            </a:r>
            <a:r>
              <a:rPr lang="en-US" sz="2000" i="1" dirty="0"/>
              <a:t> </a:t>
            </a:r>
            <a:r>
              <a:rPr lang="en-US" sz="2000" i="1" dirty="0" err="1" smtClean="0"/>
              <a:t>Perkowski</a:t>
            </a:r>
            <a:endParaRPr lang="en-US" sz="2000" i="1" dirty="0" smtClean="0"/>
          </a:p>
          <a:p>
            <a:r>
              <a:rPr lang="en-US" sz="2000" i="1" dirty="0" smtClean="0"/>
              <a:t>Department of Electrical and Computer Engineering</a:t>
            </a:r>
          </a:p>
          <a:p>
            <a:r>
              <a:rPr lang="en-US" sz="2000" i="1" dirty="0" smtClean="0"/>
              <a:t>Portland State University</a:t>
            </a:r>
            <a:endParaRPr lang="en-US" sz="2000" i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5715000"/>
            <a:ext cx="6781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Friday, </a:t>
            </a:r>
            <a:r>
              <a:rPr lang="en-US" dirty="0" smtClean="0">
                <a:solidFill>
                  <a:srgbClr val="FF0000"/>
                </a:solidFill>
              </a:rPr>
              <a:t>July 10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2020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5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Inverse Problems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707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376" y="0"/>
            <a:ext cx="4146176" cy="1524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/>
              <a:t>Inverse Problems for functions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867763"/>
            <a:ext cx="38100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b c d e f g 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2248763"/>
            <a:ext cx="38100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1 2 3 4 5 6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52500" y="2096363"/>
            <a:ext cx="16383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066800" y="2363063"/>
            <a:ext cx="15240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90600" y="2913206"/>
            <a:ext cx="1600200" cy="326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52500" y="2363063"/>
            <a:ext cx="1638300" cy="5501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66800" y="3158681"/>
            <a:ext cx="1524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71550" y="3463481"/>
            <a:ext cx="16192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066800" y="3772763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066800" y="3772763"/>
            <a:ext cx="1524000" cy="2303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3400" y="4382363"/>
            <a:ext cx="2590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all letters that map to number </a:t>
            </a:r>
            <a:r>
              <a:rPr lang="en-US" sz="2000" i="1" dirty="0" smtClean="0">
                <a:latin typeface="AR BERKLEY" pitchFamily="2" charset="0"/>
                <a:cs typeface="Aharoni" pitchFamily="2" charset="-79"/>
              </a:rPr>
              <a:t>k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997824" y="0"/>
            <a:ext cx="4146176" cy="1524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Inverse Problems for relations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791200" y="2496413"/>
            <a:ext cx="2133600" cy="18859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RELATION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>
            <a:endCxn id="28" idx="1"/>
          </p:cNvCxnSpPr>
          <p:nvPr/>
        </p:nvCxnSpPr>
        <p:spPr>
          <a:xfrm>
            <a:off x="5562600" y="2363063"/>
            <a:ext cx="541058" cy="4095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553200" y="1867763"/>
            <a:ext cx="143998" cy="628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459198" y="2096363"/>
            <a:ext cx="237002" cy="5205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848600" y="2876020"/>
            <a:ext cx="609600" cy="2602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902389" y="3311081"/>
            <a:ext cx="726140" cy="1554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222658" y="4337194"/>
            <a:ext cx="38100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b c d e f g h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051458" y="4718194"/>
            <a:ext cx="38100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1 2 3 4 5 6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413158" y="4565794"/>
            <a:ext cx="16383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451258" y="4621220"/>
            <a:ext cx="1652400" cy="10875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451258" y="5382637"/>
            <a:ext cx="1600200" cy="326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413158" y="4832494"/>
            <a:ext cx="1638300" cy="5501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527458" y="5708794"/>
            <a:ext cx="1524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432208" y="5932912"/>
            <a:ext cx="1600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527458" y="6242194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4527458" y="6394594"/>
            <a:ext cx="1524000" cy="77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553200" y="5349895"/>
            <a:ext cx="25908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What are all letters that map to number </a:t>
            </a:r>
            <a:r>
              <a:rPr lang="en-US" i="1" dirty="0" smtClean="0">
                <a:latin typeface="AR BERKLEY" pitchFamily="2" charset="0"/>
                <a:cs typeface="Aharoni" pitchFamily="2" charset="-79"/>
              </a:rPr>
              <a:t>k </a:t>
            </a:r>
            <a:r>
              <a:rPr lang="en-US" sz="1600" dirty="0" smtClean="0"/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Is characteristic function satisfied?</a:t>
            </a:r>
            <a:endParaRPr lang="en-US" sz="1600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6032408" y="2096363"/>
            <a:ext cx="242423" cy="5152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232308" y="2248763"/>
            <a:ext cx="33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5769351" y="1720423"/>
            <a:ext cx="33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7746256" y="1694960"/>
            <a:ext cx="33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6584858" y="1694960"/>
            <a:ext cx="48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7696200" y="2363063"/>
            <a:ext cx="609600" cy="4650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8476129" y="1872876"/>
            <a:ext cx="33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8628529" y="2616881"/>
            <a:ext cx="33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8641275" y="3078546"/>
            <a:ext cx="31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7880258" y="3772763"/>
            <a:ext cx="595871" cy="403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8476129" y="3887926"/>
            <a:ext cx="48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7604453" y="4126825"/>
            <a:ext cx="595871" cy="403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8252990" y="4463162"/>
            <a:ext cx="48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85" name="Straight Connector 84"/>
          <p:cNvCxnSpPr/>
          <p:nvPr/>
        </p:nvCxnSpPr>
        <p:spPr>
          <a:xfrm>
            <a:off x="5032233" y="3076284"/>
            <a:ext cx="829097" cy="2347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527458" y="2828092"/>
            <a:ext cx="349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4711094" y="3352293"/>
            <a:ext cx="349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</a:t>
            </a:r>
            <a:endParaRPr lang="en-US" sz="2400" dirty="0"/>
          </a:p>
        </p:txBody>
      </p:sp>
      <p:cxnSp>
        <p:nvCxnSpPr>
          <p:cNvPr id="90" name="Straight Connector 89"/>
          <p:cNvCxnSpPr>
            <a:stCxn id="88" idx="3"/>
          </p:cNvCxnSpPr>
          <p:nvPr/>
        </p:nvCxnSpPr>
        <p:spPr>
          <a:xfrm flipV="1">
            <a:off x="5060436" y="3583125"/>
            <a:ext cx="772693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066851" y="4358140"/>
            <a:ext cx="510848" cy="594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607254" y="4768334"/>
            <a:ext cx="48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94" name="Straight Connector 93"/>
          <p:cNvCxnSpPr/>
          <p:nvPr/>
        </p:nvCxnSpPr>
        <p:spPr>
          <a:xfrm flipV="1">
            <a:off x="5212836" y="4003089"/>
            <a:ext cx="772693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4702129" y="3887926"/>
            <a:ext cx="35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6806196" y="4768334"/>
            <a:ext cx="35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</a:t>
            </a:r>
            <a:endParaRPr lang="en-US" sz="2400" dirty="0"/>
          </a:p>
        </p:txBody>
      </p:sp>
      <p:cxnSp>
        <p:nvCxnSpPr>
          <p:cNvPr id="97" name="Straight Connector 96"/>
          <p:cNvCxnSpPr/>
          <p:nvPr/>
        </p:nvCxnSpPr>
        <p:spPr>
          <a:xfrm flipV="1">
            <a:off x="6827885" y="4382364"/>
            <a:ext cx="39969" cy="4501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9100" y="146320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domain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362200" y="164786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co-domain</a:t>
            </a:r>
            <a:endParaRPr lang="en-US" dirty="0"/>
          </a:p>
        </p:txBody>
      </p:sp>
      <p:pic>
        <p:nvPicPr>
          <p:cNvPr id="62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8" r="59166" b="38021"/>
          <a:stretch/>
        </p:blipFill>
        <p:spPr bwMode="auto">
          <a:xfrm>
            <a:off x="1474694" y="5328789"/>
            <a:ext cx="1116106" cy="136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90800" y="5241682"/>
            <a:ext cx="228600" cy="16925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F=1111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887886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Characteristic function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1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Inverse Problems solved by Invertible Logic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5085" y="1764580"/>
            <a:ext cx="990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04085" y="1840780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09340" y="2297980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075685" y="2107480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9285" y="161218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9285" y="21940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32885" y="1927913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47788" y="1732323"/>
            <a:ext cx="990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466788" y="1808523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472043" y="2265723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838388" y="2075223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61988" y="157992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61988" y="216177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95588" y="189565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110481" y="1921206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39899" y="3348574"/>
            <a:ext cx="990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758899" y="3424774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64154" y="3881974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130499" y="3691474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4099" y="319617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4099" y="377802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87699" y="3511907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02602" y="3316317"/>
            <a:ext cx="990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4521602" y="3392517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4526857" y="3849717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5893202" y="3659217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216802" y="316391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216802" y="374577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350402" y="347965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3076322" y="35052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910484" y="4421520"/>
            <a:ext cx="990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4529484" y="4497720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4534739" y="4954920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5901084" y="4764420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224684" y="42691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224684" y="485097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358284" y="4584853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938914" y="5791200"/>
            <a:ext cx="990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4557914" y="5867400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4563169" y="6324600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5929514" y="6134100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253114" y="622065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386714" y="5954533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84430" y="56827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28600" y="1447800"/>
            <a:ext cx="69342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28600" y="3124200"/>
            <a:ext cx="7010400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>
            <a:off x="3110481" y="4584588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>
            <a:off x="3183580" y="5841153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972599" y="5018039"/>
            <a:ext cx="1147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……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0909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… but also…. Generalized Inverse Problems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5085" y="1535980"/>
            <a:ext cx="990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04085" y="1612180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09340" y="2069380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075685" y="1878880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9285" y="138358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9285" y="1965434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2885" y="1699313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847788" y="1503723"/>
            <a:ext cx="990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466788" y="1579923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472043" y="2037123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838388" y="1846623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61988" y="135132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14800" y="193317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95588" y="166705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7" name="Right Arrow 16"/>
          <p:cNvSpPr/>
          <p:nvPr/>
        </p:nvSpPr>
        <p:spPr>
          <a:xfrm>
            <a:off x="3110481" y="1692606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39899" y="3348574"/>
            <a:ext cx="990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multiplier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758899" y="3424774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64154" y="3881974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130499" y="3691474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4099" y="319617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4099" y="377802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40768" y="3521268"/>
            <a:ext cx="522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02602" y="3316317"/>
            <a:ext cx="990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multiplier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4521602" y="3392517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4526857" y="3849717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5893202" y="3659217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216802" y="316391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16802" y="374577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85315" y="3512265"/>
            <a:ext cx="507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3076322" y="35052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910484" y="4421520"/>
            <a:ext cx="990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multiplier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4529484" y="4497720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4534739" y="4954920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5901084" y="4764420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224684" y="42691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224684" y="485097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358283" y="4584853"/>
            <a:ext cx="575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938914" y="5791200"/>
            <a:ext cx="990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multiplier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4557914" y="5867400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4563169" y="6324600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5929514" y="6134100"/>
            <a:ext cx="381000" cy="228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088889" y="6220654"/>
            <a:ext cx="46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337393" y="6005210"/>
            <a:ext cx="547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84430" y="56827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28600" y="1219200"/>
            <a:ext cx="69342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0326" y="3124200"/>
            <a:ext cx="6732587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>
            <a:off x="3110481" y="4584588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>
            <a:off x="3183580" y="5841153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972599" y="5018039"/>
            <a:ext cx="1147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……</a:t>
            </a:r>
            <a:endParaRPr lang="en-US" sz="4800" dirty="0"/>
          </a:p>
        </p:txBody>
      </p:sp>
      <p:sp>
        <p:nvSpPr>
          <p:cNvPr id="52" name="TextBox 51"/>
          <p:cNvSpPr txBox="1"/>
          <p:nvPr/>
        </p:nvSpPr>
        <p:spPr>
          <a:xfrm>
            <a:off x="6900644" y="3568437"/>
            <a:ext cx="2167155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Cryptography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Quantum cryptography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Post-quantum cryptography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506167" y="2634734"/>
            <a:ext cx="5260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Integer Factorization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71601" y="636318"/>
            <a:ext cx="698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 propagation in all directions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794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Reversible Logic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17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985837" y="1796472"/>
            <a:ext cx="1905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65"/>
            <a:ext cx="9144000" cy="112723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Notation for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Boolean Logic Gates and </a:t>
            </a:r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Invertible</a:t>
            </a:r>
            <a:r>
              <a:rPr lang="en-US" dirty="0" smtClean="0"/>
              <a:t> Logic Gates</a:t>
            </a:r>
            <a:endParaRPr lang="en-US" dirty="0"/>
          </a:p>
        </p:txBody>
      </p:sp>
      <p:pic>
        <p:nvPicPr>
          <p:cNvPr id="4" name="Picture 3" descr="C:\Users\Alan\Documents\AND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55128" y="3706565"/>
            <a:ext cx="12477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lan\Documents\AN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8837" y="1587296"/>
            <a:ext cx="1152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owchart: Extract 9"/>
          <p:cNvSpPr/>
          <p:nvPr/>
        </p:nvSpPr>
        <p:spPr>
          <a:xfrm rot="5400000">
            <a:off x="1363269" y="1491672"/>
            <a:ext cx="609600" cy="609600"/>
          </a:xfrm>
          <a:prstGeom prst="flowChartExtra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1972869" y="1704507"/>
            <a:ext cx="228600" cy="228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42157" y="3276600"/>
            <a:ext cx="2869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29101" y="3276600"/>
            <a:ext cx="0" cy="53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-3505200" y="457200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4078" y="4191000"/>
            <a:ext cx="5932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087169" y="3992315"/>
            <a:ext cx="8036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4837" y="1291859"/>
            <a:ext cx="3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3122870" y="1444258"/>
            <a:ext cx="3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3151926" y="1615024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5622" y="2895600"/>
            <a:ext cx="3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334711" y="3818237"/>
            <a:ext cx="3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2985956" y="3536374"/>
            <a:ext cx="1246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a</a:t>
            </a:r>
            <a:r>
              <a:rPr lang="en-US" sz="3600" dirty="0" err="1" smtClean="0">
                <a:sym typeface="Symbol"/>
              </a:rPr>
              <a:t>b</a:t>
            </a:r>
            <a:endParaRPr lang="en-US" sz="3600" dirty="0"/>
          </a:p>
        </p:txBody>
      </p:sp>
      <p:pic>
        <p:nvPicPr>
          <p:cNvPr id="32" name="Picture 31" descr="C:\Users\Alan\Documents\AND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10312" y="4544765"/>
            <a:ext cx="124777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xtBox 40"/>
          <p:cNvSpPr txBox="1"/>
          <p:nvPr/>
        </p:nvSpPr>
        <p:spPr>
          <a:xfrm>
            <a:off x="5541075" y="1226715"/>
            <a:ext cx="3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42" name="TextBox 41"/>
          <p:cNvSpPr txBox="1"/>
          <p:nvPr/>
        </p:nvSpPr>
        <p:spPr>
          <a:xfrm>
            <a:off x="5547018" y="1767423"/>
            <a:ext cx="3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7234237" y="1615024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* b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357437" y="2090589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INVERTER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91237" y="2483058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59459" y="4470368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EXOR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53925" y="5306298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15100" y="4464568"/>
            <a:ext cx="152400" cy="804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634316" y="4659065"/>
            <a:ext cx="76200" cy="399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5902870" y="4658311"/>
            <a:ext cx="85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916122" y="5040065"/>
            <a:ext cx="85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28600" y="1226715"/>
            <a:ext cx="4495800" cy="1668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257800" y="1303801"/>
            <a:ext cx="3505200" cy="1820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214937" y="4129865"/>
            <a:ext cx="3505200" cy="1820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28600" y="3045576"/>
            <a:ext cx="4495800" cy="20706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479101" y="4182705"/>
            <a:ext cx="3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54" name="TextBox 53"/>
          <p:cNvSpPr txBox="1"/>
          <p:nvPr/>
        </p:nvSpPr>
        <p:spPr>
          <a:xfrm>
            <a:off x="5459222" y="4716898"/>
            <a:ext cx="3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55" name="TextBox 54"/>
          <p:cNvSpPr txBox="1"/>
          <p:nvPr/>
        </p:nvSpPr>
        <p:spPr>
          <a:xfrm>
            <a:off x="7553324" y="4474727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+ b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40216" y="5306298"/>
            <a:ext cx="3345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gates propagate from inputs to outputs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16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857898" y="1171478"/>
            <a:ext cx="1905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531"/>
            <a:ext cx="9067800" cy="57806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Notation for Reversible Logic Gates</a:t>
            </a:r>
            <a:endParaRPr lang="en-US" dirty="0"/>
          </a:p>
        </p:txBody>
      </p:sp>
      <p:pic>
        <p:nvPicPr>
          <p:cNvPr id="4" name="Picture 3" descr="C:\Users\Alan\Documents\AND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4619" y="2723465"/>
            <a:ext cx="12477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lan\Documents\AN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5503" y="4790407"/>
            <a:ext cx="1152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H="1">
            <a:off x="1001862" y="4597279"/>
            <a:ext cx="1" cy="285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Extract 9"/>
          <p:cNvSpPr/>
          <p:nvPr/>
        </p:nvSpPr>
        <p:spPr>
          <a:xfrm rot="5400000">
            <a:off x="1235330" y="866678"/>
            <a:ext cx="609600" cy="609600"/>
          </a:xfrm>
          <a:prstGeom prst="flowChartExtra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1844930" y="1079513"/>
            <a:ext cx="228600" cy="228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19706" y="2325187"/>
            <a:ext cx="2209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50335" y="2304365"/>
            <a:ext cx="0" cy="53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-3505200" y="457200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3569" y="3218765"/>
            <a:ext cx="5932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793323" y="3009215"/>
            <a:ext cx="8036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6898" y="666865"/>
            <a:ext cx="3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2994931" y="819264"/>
            <a:ext cx="3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3023987" y="990030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4902" y="1936473"/>
            <a:ext cx="3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74202" y="2835137"/>
            <a:ext cx="3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2818513" y="2075765"/>
            <a:ext cx="3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2874651" y="2723465"/>
            <a:ext cx="1246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a</a:t>
            </a:r>
            <a:r>
              <a:rPr lang="en-US" sz="3600" dirty="0" err="1" smtClean="0">
                <a:sym typeface="Symbol"/>
              </a:rPr>
              <a:t>b</a:t>
            </a:r>
            <a:endParaRPr lang="en-US" sz="3600" dirty="0"/>
          </a:p>
        </p:txBody>
      </p:sp>
      <p:pic>
        <p:nvPicPr>
          <p:cNvPr id="32" name="Picture 31" descr="C:\Users\Alan\Documents\AND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46103" y="4981453"/>
            <a:ext cx="1247775" cy="571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Straight Connector 32"/>
          <p:cNvCxnSpPr/>
          <p:nvPr/>
        </p:nvCxnSpPr>
        <p:spPr>
          <a:xfrm>
            <a:off x="476898" y="4063879"/>
            <a:ext cx="2209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63842" y="4063879"/>
            <a:ext cx="0" cy="12033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9552" y="4594651"/>
            <a:ext cx="22171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78701" y="5267203"/>
            <a:ext cx="4816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17302" y="3617015"/>
            <a:ext cx="3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38" name="TextBox 37"/>
          <p:cNvSpPr txBox="1"/>
          <p:nvPr/>
        </p:nvSpPr>
        <p:spPr>
          <a:xfrm>
            <a:off x="-24588" y="4271485"/>
            <a:ext cx="3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39" name="TextBox 38"/>
          <p:cNvSpPr txBox="1"/>
          <p:nvPr/>
        </p:nvSpPr>
        <p:spPr>
          <a:xfrm>
            <a:off x="2742679" y="3651375"/>
            <a:ext cx="313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40" name="TextBox 39"/>
          <p:cNvSpPr txBox="1"/>
          <p:nvPr/>
        </p:nvSpPr>
        <p:spPr>
          <a:xfrm>
            <a:off x="2569990" y="5260179"/>
            <a:ext cx="1246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ab</a:t>
            </a:r>
            <a:r>
              <a:rPr lang="en-US" sz="3600" dirty="0" err="1" smtClean="0">
                <a:sym typeface="Symbol"/>
              </a:rPr>
              <a:t>c</a:t>
            </a:r>
            <a:endParaRPr lang="en-US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2742679" y="4335122"/>
            <a:ext cx="3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</a:t>
            </a:r>
            <a:endParaRPr lang="en-US" sz="36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1760668" y="5076157"/>
            <a:ext cx="4816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17303" y="5435479"/>
            <a:ext cx="2209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-77292" y="4904280"/>
            <a:ext cx="3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6105339" y="1294165"/>
            <a:ext cx="1905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6916897" y="1052852"/>
            <a:ext cx="457200" cy="5206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3" idx="0"/>
            <a:endCxn id="3" idx="4"/>
          </p:cNvCxnSpPr>
          <p:nvPr/>
        </p:nvCxnSpPr>
        <p:spPr>
          <a:xfrm>
            <a:off x="7145497" y="1052852"/>
            <a:ext cx="0" cy="52068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716150" y="990029"/>
            <a:ext cx="3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43" name="TextBox 42"/>
          <p:cNvSpPr txBox="1"/>
          <p:nvPr/>
        </p:nvSpPr>
        <p:spPr>
          <a:xfrm>
            <a:off x="8229600" y="936504"/>
            <a:ext cx="3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8258656" y="1107270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287527" y="2010160"/>
            <a:ext cx="3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809999" y="866678"/>
            <a:ext cx="178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Inverter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0260" y="666865"/>
            <a:ext cx="8571340" cy="10857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6214394" y="2325187"/>
            <a:ext cx="2209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73236" y="3139937"/>
            <a:ext cx="1905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7084794" y="2898624"/>
            <a:ext cx="457200" cy="5206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endCxn id="52" idx="4"/>
          </p:cNvCxnSpPr>
          <p:nvPr/>
        </p:nvCxnSpPr>
        <p:spPr>
          <a:xfrm>
            <a:off x="7313394" y="2325187"/>
            <a:ext cx="0" cy="109412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594293" y="1983656"/>
            <a:ext cx="3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55" name="TextBox 54"/>
          <p:cNvSpPr txBox="1"/>
          <p:nvPr/>
        </p:nvSpPr>
        <p:spPr>
          <a:xfrm>
            <a:off x="5810886" y="2883178"/>
            <a:ext cx="3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57" name="TextBox 56"/>
          <p:cNvSpPr txBox="1"/>
          <p:nvPr/>
        </p:nvSpPr>
        <p:spPr>
          <a:xfrm>
            <a:off x="8167423" y="2773810"/>
            <a:ext cx="1246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a</a:t>
            </a:r>
            <a:r>
              <a:rPr lang="en-US" sz="3600" dirty="0" err="1" smtClean="0">
                <a:sym typeface="Symbol"/>
              </a:rPr>
              <a:t>b</a:t>
            </a:r>
            <a:endParaRPr lang="en-US" sz="3600" dirty="0"/>
          </a:p>
        </p:txBody>
      </p:sp>
      <p:sp>
        <p:nvSpPr>
          <p:cNvPr id="23" name="Rectangle 22"/>
          <p:cNvSpPr/>
          <p:nvPr/>
        </p:nvSpPr>
        <p:spPr>
          <a:xfrm>
            <a:off x="76200" y="1983656"/>
            <a:ext cx="9019098" cy="15458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796551" y="2123300"/>
            <a:ext cx="1906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Controlled-NOT</a:t>
            </a:r>
            <a:r>
              <a:rPr lang="en-US" sz="2400" b="1" dirty="0" smtClean="0">
                <a:solidFill>
                  <a:srgbClr val="FF0000"/>
                </a:solidFill>
              </a:rPr>
              <a:t> or Feynman Gate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594137" y="3606504"/>
            <a:ext cx="3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6034119" y="4584140"/>
            <a:ext cx="2209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092961" y="5398890"/>
            <a:ext cx="1905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904519" y="5157577"/>
            <a:ext cx="457200" cy="5206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>
            <a:endCxn id="61" idx="4"/>
          </p:cNvCxnSpPr>
          <p:nvPr/>
        </p:nvCxnSpPr>
        <p:spPr>
          <a:xfrm>
            <a:off x="7133119" y="3974540"/>
            <a:ext cx="0" cy="170372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630611" y="5142131"/>
            <a:ext cx="3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64" name="TextBox 63"/>
          <p:cNvSpPr txBox="1"/>
          <p:nvPr/>
        </p:nvSpPr>
        <p:spPr>
          <a:xfrm>
            <a:off x="7987148" y="5032763"/>
            <a:ext cx="1246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ab</a:t>
            </a:r>
            <a:r>
              <a:rPr lang="en-US" sz="3600" dirty="0" err="1" smtClean="0">
                <a:sym typeface="Symbol"/>
              </a:rPr>
              <a:t>c</a:t>
            </a:r>
            <a:endParaRPr lang="en-US" sz="3600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6019800" y="3974540"/>
            <a:ext cx="2209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934200" y="3235404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.</a:t>
            </a:r>
            <a:endParaRPr lang="en-US" sz="6600" dirty="0"/>
          </a:p>
        </p:txBody>
      </p:sp>
      <p:sp>
        <p:nvSpPr>
          <p:cNvPr id="68" name="TextBox 67"/>
          <p:cNvSpPr txBox="1"/>
          <p:nvPr/>
        </p:nvSpPr>
        <p:spPr>
          <a:xfrm>
            <a:off x="6934200" y="3822531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.</a:t>
            </a:r>
            <a:endParaRPr lang="en-US" sz="6600" dirty="0"/>
          </a:p>
        </p:txBody>
      </p:sp>
      <p:sp>
        <p:nvSpPr>
          <p:cNvPr id="69" name="TextBox 68"/>
          <p:cNvSpPr txBox="1"/>
          <p:nvPr/>
        </p:nvSpPr>
        <p:spPr>
          <a:xfrm>
            <a:off x="8231845" y="3651374"/>
            <a:ext cx="3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70" name="TextBox 69"/>
          <p:cNvSpPr txBox="1"/>
          <p:nvPr/>
        </p:nvSpPr>
        <p:spPr>
          <a:xfrm>
            <a:off x="5579555" y="4320536"/>
            <a:ext cx="3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71" name="TextBox 70"/>
          <p:cNvSpPr txBox="1"/>
          <p:nvPr/>
        </p:nvSpPr>
        <p:spPr>
          <a:xfrm>
            <a:off x="8275035" y="4320536"/>
            <a:ext cx="38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72" name="TextBox 71"/>
          <p:cNvSpPr txBox="1"/>
          <p:nvPr/>
        </p:nvSpPr>
        <p:spPr>
          <a:xfrm>
            <a:off x="7133119" y="1568477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.</a:t>
            </a:r>
            <a:endParaRPr lang="en-US" sz="6600" dirty="0"/>
          </a:p>
        </p:txBody>
      </p:sp>
      <p:sp>
        <p:nvSpPr>
          <p:cNvPr id="73" name="TextBox 72"/>
          <p:cNvSpPr txBox="1"/>
          <p:nvPr/>
        </p:nvSpPr>
        <p:spPr>
          <a:xfrm>
            <a:off x="3657599" y="3789402"/>
            <a:ext cx="1936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Controlled-Controlled-NOT or </a:t>
            </a:r>
            <a:r>
              <a:rPr lang="en-US" sz="2000" b="1" dirty="0" err="1" smtClean="0">
                <a:solidFill>
                  <a:srgbClr val="FF0000"/>
                </a:solidFill>
              </a:rPr>
              <a:t>Toffoli</a:t>
            </a:r>
            <a:r>
              <a:rPr lang="en-US" sz="2000" b="1" dirty="0" smtClean="0">
                <a:solidFill>
                  <a:srgbClr val="FF0000"/>
                </a:solidFill>
              </a:rPr>
              <a:t> Gate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0" y="3789402"/>
            <a:ext cx="9144000" cy="21171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34917" y="6019800"/>
            <a:ext cx="552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gates are in reversible logic. Propagate from input to output or from output to input.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092960" y="5906510"/>
            <a:ext cx="3140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quantum realization they allow for superposition and entanglement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3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25563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Reversible Circuits from Reversible Gates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4" y="2213517"/>
            <a:ext cx="470616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9123" y="1685951"/>
            <a:ext cx="35433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Truth Tables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9123" y="4572120"/>
            <a:ext cx="35433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Schematic Diagram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40" y="5259820"/>
            <a:ext cx="4467070" cy="129168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10800000">
            <a:off x="5285679" y="2559876"/>
            <a:ext cx="1279603" cy="669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04322" y="2559875"/>
            <a:ext cx="235012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These are reversible functions, one-to-one mappings or permutations.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65281" y="3794187"/>
            <a:ext cx="235012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These are also reversible gates from which reversible circuits are composed.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0800000">
            <a:off x="4889811" y="5354445"/>
            <a:ext cx="1279603" cy="669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72922" y="5028499"/>
            <a:ext cx="268152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an example of a circuit created from reversible gates without </a:t>
            </a:r>
            <a:r>
              <a:rPr lang="en-US" dirty="0" err="1" smtClean="0"/>
              <a:t>ancilla</a:t>
            </a:r>
            <a:r>
              <a:rPr lang="en-US" dirty="0" smtClean="0"/>
              <a:t> bits.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corresponding function is reversible.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2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6400800" y="3276600"/>
            <a:ext cx="1828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6477000" y="4572000"/>
            <a:ext cx="1828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6324600" y="1524000"/>
            <a:ext cx="1828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65151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5200" b="1" i="0">
                <a:solidFill>
                  <a:srgbClr val="FF0000"/>
                </a:solidFill>
                <a:latin typeface="Bell MT" panose="02020503060305020303" pitchFamily="18" charset="0"/>
              </a:rPr>
              <a:t>Hadamard Transform</a:t>
            </a:r>
          </a:p>
        </p:txBody>
      </p:sp>
      <p:pic>
        <p:nvPicPr>
          <p:cNvPr id="1024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1893888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743200" y="15240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3"/>
          <a:stretch>
            <a:fillRect/>
          </a:stretch>
        </p:blipFill>
        <p:spPr bwMode="auto">
          <a:xfrm>
            <a:off x="457200" y="2590800"/>
            <a:ext cx="143192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3"/>
          <a:stretch>
            <a:fillRect/>
          </a:stretch>
        </p:blipFill>
        <p:spPr bwMode="auto">
          <a:xfrm>
            <a:off x="2362200" y="2590800"/>
            <a:ext cx="143192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267200" y="12192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400" i="0">
                <a:latin typeface="Times New Roman" panose="02020603050405020304" pitchFamily="18" charset="0"/>
              </a:rPr>
              <a:t>Single qubit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6781800" y="1219200"/>
            <a:ext cx="9144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4000" i="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6934200" y="2895600"/>
            <a:ext cx="9144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4000" i="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6934200" y="4191000"/>
            <a:ext cx="9144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4000" i="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6172200" y="2590800"/>
            <a:ext cx="2438400" cy="27432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8800">
              <a:latin typeface="Times New Roman" panose="02020603050405020304" pitchFamily="18" charset="0"/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5791200" y="5305425"/>
            <a:ext cx="3200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400" i="0">
                <a:latin typeface="Times New Roman" panose="02020603050405020304" pitchFamily="18" charset="0"/>
              </a:rPr>
              <a:t>Parallel connection of two Hadamard gates is calculated by Kronecker Product (tensor product)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905000" y="2743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400" i="0">
                <a:latin typeface="Times New Roman" panose="02020603050405020304" pitchFamily="18" charset="0"/>
                <a:sym typeface="Symbol" panose="05050102010706020507" pitchFamily="18" charset="2"/>
              </a:rPr>
              <a:t>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838200" y="3886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0" lang="en-US" altLang="en-US" sz="2400" i="0">
              <a:latin typeface="Times New Roman" panose="02020603050405020304" pitchFamily="18" charset="0"/>
            </a:endParaRPr>
          </a:p>
        </p:txBody>
      </p:sp>
      <p:graphicFrame>
        <p:nvGraphicFramePr>
          <p:cNvPr id="176146" name="Group 18"/>
          <p:cNvGraphicFramePr>
            <a:graphicFrameLocks noGrp="1"/>
          </p:cNvGraphicFramePr>
          <p:nvPr/>
        </p:nvGraphicFramePr>
        <p:xfrm>
          <a:off x="1066800" y="3657600"/>
          <a:ext cx="2895600" cy="2286000"/>
        </p:xfrm>
        <a:graphic>
          <a:graphicData uri="http://schemas.openxmlformats.org/drawingml/2006/table">
            <a:tbl>
              <a:tblPr/>
              <a:tblGrid>
                <a:gridCol w="723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 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 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 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 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 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285" name="Text Box 45"/>
          <p:cNvSpPr txBox="1">
            <a:spLocks noChangeArrowheads="1"/>
          </p:cNvSpPr>
          <p:nvPr/>
        </p:nvSpPr>
        <p:spPr bwMode="auto">
          <a:xfrm>
            <a:off x="381000" y="4495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400" i="0">
                <a:latin typeface="Times New Roman" panose="02020603050405020304" pitchFamily="18" charset="0"/>
              </a:rPr>
              <a:t>1/2</a:t>
            </a:r>
          </a:p>
        </p:txBody>
      </p:sp>
      <p:sp>
        <p:nvSpPr>
          <p:cNvPr id="10286" name="Text Box 46"/>
          <p:cNvSpPr txBox="1">
            <a:spLocks noChangeArrowheads="1"/>
          </p:cNvSpPr>
          <p:nvPr/>
        </p:nvSpPr>
        <p:spPr bwMode="auto">
          <a:xfrm>
            <a:off x="2041525" y="3622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 i="0">
              <a:latin typeface="Times New Roman" panose="02020603050405020304" pitchFamily="18" charset="0"/>
            </a:endParaRPr>
          </a:p>
        </p:txBody>
      </p:sp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4038600" y="26670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3600" i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0" y="44196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3600" i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0289" name="Text Box 49"/>
          <p:cNvSpPr txBox="1">
            <a:spLocks noChangeArrowheads="1"/>
          </p:cNvSpPr>
          <p:nvPr/>
        </p:nvSpPr>
        <p:spPr bwMode="auto">
          <a:xfrm>
            <a:off x="1752600" y="6096000"/>
            <a:ext cx="3048000" cy="590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1600" b="1" i="0">
                <a:solidFill>
                  <a:schemeClr val="accent2"/>
                </a:solidFill>
                <a:latin typeface="Times New Roman" panose="02020603050405020304" pitchFamily="18" charset="0"/>
              </a:rPr>
              <a:t>Here I calculated </a:t>
            </a:r>
            <a:r>
              <a:rPr kumimoji="0" lang="en-US" altLang="en-US" sz="1600" b="1" i="0">
                <a:solidFill>
                  <a:srgbClr val="FF0000"/>
                </a:solidFill>
                <a:latin typeface="Times New Roman" panose="02020603050405020304" pitchFamily="18" charset="0"/>
              </a:rPr>
              <a:t>Kronecker product</a:t>
            </a:r>
            <a:r>
              <a:rPr kumimoji="0" lang="en-US" altLang="en-US" sz="1600" b="1" i="0">
                <a:solidFill>
                  <a:schemeClr val="accent2"/>
                </a:solidFill>
                <a:latin typeface="Times New Roman" panose="02020603050405020304" pitchFamily="18" charset="0"/>
              </a:rPr>
              <a:t> of two Hadamards</a:t>
            </a:r>
          </a:p>
        </p:txBody>
      </p:sp>
    </p:spTree>
    <p:extLst>
      <p:ext uri="{BB962C8B-B14F-4D97-AF65-F5344CB8AC3E}">
        <p14:creationId xmlns:p14="http://schemas.microsoft.com/office/powerpoint/2010/main" val="35420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2057400" y="1981200"/>
            <a:ext cx="1828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2133600" y="3276600"/>
            <a:ext cx="1828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0" y="0"/>
            <a:ext cx="65151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pl-PL" sz="5200" b="1" i="0">
                <a:solidFill>
                  <a:srgbClr val="FF0000"/>
                </a:solidFill>
                <a:latin typeface="Bell MT" pitchFamily="18" charset="0"/>
              </a:rPr>
              <a:t>Hadamard Transform</a:t>
            </a:r>
          </a:p>
        </p:txBody>
      </p:sp>
      <p:sp>
        <p:nvSpPr>
          <p:cNvPr id="29701" name="Rectangle 12"/>
          <p:cNvSpPr>
            <a:spLocks noChangeArrowheads="1"/>
          </p:cNvSpPr>
          <p:nvPr/>
        </p:nvSpPr>
        <p:spPr bwMode="auto">
          <a:xfrm>
            <a:off x="2590800" y="1600200"/>
            <a:ext cx="9144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pl-PL" sz="4000" i="0"/>
              <a:t>H</a:t>
            </a:r>
          </a:p>
        </p:txBody>
      </p:sp>
      <p:sp>
        <p:nvSpPr>
          <p:cNvPr id="29702" name="Rectangle 13"/>
          <p:cNvSpPr>
            <a:spLocks noChangeArrowheads="1"/>
          </p:cNvSpPr>
          <p:nvPr/>
        </p:nvSpPr>
        <p:spPr bwMode="auto">
          <a:xfrm>
            <a:off x="2590800" y="2895600"/>
            <a:ext cx="9144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pl-PL" sz="4000" i="0"/>
              <a:t>H</a:t>
            </a:r>
          </a:p>
        </p:txBody>
      </p:sp>
      <p:sp>
        <p:nvSpPr>
          <p:cNvPr id="29703" name="Rectangle 14"/>
          <p:cNvSpPr>
            <a:spLocks noChangeArrowheads="1"/>
          </p:cNvSpPr>
          <p:nvPr/>
        </p:nvSpPr>
        <p:spPr bwMode="auto">
          <a:xfrm>
            <a:off x="838200" y="1371600"/>
            <a:ext cx="8105775" cy="2667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9704" name="TextBox 1"/>
          <p:cNvSpPr txBox="1">
            <a:spLocks noChangeArrowheads="1"/>
          </p:cNvSpPr>
          <p:nvPr/>
        </p:nvSpPr>
        <p:spPr bwMode="auto">
          <a:xfrm>
            <a:off x="1219200" y="1524000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pl-PL" altLang="pl-PL" sz="2800" i="0">
                <a:latin typeface="Times New Roman" pitchFamily="18" charset="0"/>
              </a:rPr>
              <a:t>|0</a:t>
            </a:r>
            <a:r>
              <a:rPr kumimoji="0" lang="pl-PL" altLang="pl-PL" sz="2800" i="0">
                <a:latin typeface="Times New Roman" pitchFamily="18" charset="0"/>
                <a:sym typeface="Symbol" pitchFamily="18" charset="2"/>
              </a:rPr>
              <a:t></a:t>
            </a:r>
            <a:endParaRPr kumimoji="0" lang="pl-PL" altLang="pl-PL" sz="2800" i="0">
              <a:latin typeface="Times New Roman" pitchFamily="18" charset="0"/>
            </a:endParaRPr>
          </a:p>
        </p:txBody>
      </p:sp>
      <p:sp>
        <p:nvSpPr>
          <p:cNvPr id="29705" name="TextBox 24"/>
          <p:cNvSpPr txBox="1">
            <a:spLocks noChangeArrowheads="1"/>
          </p:cNvSpPr>
          <p:nvPr/>
        </p:nvSpPr>
        <p:spPr bwMode="auto">
          <a:xfrm>
            <a:off x="1295400" y="2976563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pl-PL" altLang="pl-PL" sz="2800" i="0">
                <a:latin typeface="Times New Roman" pitchFamily="18" charset="0"/>
              </a:rPr>
              <a:t>|0</a:t>
            </a:r>
            <a:r>
              <a:rPr kumimoji="0" lang="pl-PL" altLang="pl-PL" sz="2800" i="0">
                <a:latin typeface="Times New Roman" pitchFamily="18" charset="0"/>
                <a:sym typeface="Symbol" pitchFamily="18" charset="2"/>
              </a:rPr>
              <a:t></a:t>
            </a:r>
            <a:endParaRPr kumimoji="0" lang="pl-PL" altLang="pl-PL" sz="2800" i="0">
              <a:latin typeface="Times New Roman" pitchFamily="18" charset="0"/>
            </a:endParaRPr>
          </a:p>
        </p:txBody>
      </p:sp>
      <p:sp>
        <p:nvSpPr>
          <p:cNvPr id="29706" name="TextBox 2"/>
          <p:cNvSpPr txBox="1">
            <a:spLocks noChangeArrowheads="1"/>
          </p:cNvSpPr>
          <p:nvPr/>
        </p:nvSpPr>
        <p:spPr bwMode="auto">
          <a:xfrm>
            <a:off x="3800475" y="2111375"/>
            <a:ext cx="5257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pl-PL" altLang="pl-PL" sz="2400" i="0" dirty="0">
                <a:latin typeface="Times New Roman" pitchFamily="18" charset="0"/>
              </a:rPr>
              <a:t>1/2</a:t>
            </a:r>
            <a:r>
              <a:rPr kumimoji="0" lang="pl-PL" altLang="pl-PL" i="0" dirty="0">
                <a:latin typeface="Times New Roman" pitchFamily="18" charset="0"/>
              </a:rPr>
              <a:t>|00</a:t>
            </a:r>
            <a:r>
              <a:rPr kumimoji="0" lang="pl-PL" altLang="pl-PL" i="0" dirty="0">
                <a:latin typeface="Times New Roman" pitchFamily="18" charset="0"/>
                <a:sym typeface="Symbol" pitchFamily="18" charset="2"/>
              </a:rPr>
              <a:t>+</a:t>
            </a:r>
            <a:r>
              <a:rPr kumimoji="0" lang="pl-PL" altLang="pl-PL" sz="2400" i="0" dirty="0">
                <a:latin typeface="Times New Roman" pitchFamily="18" charset="0"/>
              </a:rPr>
              <a:t>1/2</a:t>
            </a:r>
            <a:r>
              <a:rPr kumimoji="0" lang="pl-PL" altLang="pl-PL" i="0" dirty="0">
                <a:latin typeface="Times New Roman" pitchFamily="18" charset="0"/>
              </a:rPr>
              <a:t>|01</a:t>
            </a:r>
            <a:r>
              <a:rPr kumimoji="0" lang="pl-PL" altLang="pl-PL" i="0" dirty="0">
                <a:latin typeface="Times New Roman" pitchFamily="18" charset="0"/>
                <a:sym typeface="Symbol" pitchFamily="18" charset="2"/>
              </a:rPr>
              <a:t>+</a:t>
            </a:r>
            <a:r>
              <a:rPr kumimoji="0" lang="pl-PL" altLang="pl-PL" sz="2400" i="0" dirty="0">
                <a:latin typeface="Times New Roman" pitchFamily="18" charset="0"/>
              </a:rPr>
              <a:t>1/2</a:t>
            </a:r>
            <a:r>
              <a:rPr kumimoji="0" lang="pl-PL" altLang="pl-PL" i="0" dirty="0">
                <a:latin typeface="Times New Roman" pitchFamily="18" charset="0"/>
              </a:rPr>
              <a:t>|10</a:t>
            </a:r>
            <a:r>
              <a:rPr kumimoji="0" lang="pl-PL" altLang="pl-PL" i="0" dirty="0">
                <a:latin typeface="Times New Roman" pitchFamily="18" charset="0"/>
                <a:sym typeface="Symbol" pitchFamily="18" charset="2"/>
              </a:rPr>
              <a:t>+</a:t>
            </a:r>
            <a:r>
              <a:rPr kumimoji="0" lang="pl-PL" altLang="pl-PL" sz="2400" i="0" dirty="0">
                <a:latin typeface="Times New Roman" pitchFamily="18" charset="0"/>
              </a:rPr>
              <a:t>1/2</a:t>
            </a:r>
            <a:r>
              <a:rPr kumimoji="0" lang="pl-PL" altLang="pl-PL" i="0" dirty="0">
                <a:latin typeface="Times New Roman" pitchFamily="18" charset="0"/>
              </a:rPr>
              <a:t>|11</a:t>
            </a:r>
            <a:r>
              <a:rPr kumimoji="0" lang="pl-PL" altLang="pl-PL" i="0" dirty="0">
                <a:latin typeface="Times New Roman" pitchFamily="18" charset="0"/>
                <a:sym typeface="Symbol" pitchFamily="18" charset="2"/>
              </a:rPr>
              <a:t></a:t>
            </a:r>
            <a:endParaRPr kumimoji="0" lang="pl-PL" altLang="pl-PL" i="0" dirty="0">
              <a:latin typeface="Times New Roman" pitchFamily="18" charset="0"/>
            </a:endParaRPr>
          </a:p>
          <a:p>
            <a:endParaRPr kumimoji="0" lang="pl-PL" altLang="pl-PL" i="0" dirty="0">
              <a:latin typeface="Times New Roman" pitchFamily="18" charset="0"/>
            </a:endParaRPr>
          </a:p>
        </p:txBody>
      </p:sp>
      <p:sp>
        <p:nvSpPr>
          <p:cNvPr id="29707" name="TextBox 3"/>
          <p:cNvSpPr txBox="1">
            <a:spLocks noChangeArrowheads="1"/>
          </p:cNvSpPr>
          <p:nvPr/>
        </p:nvSpPr>
        <p:spPr bwMode="auto">
          <a:xfrm>
            <a:off x="1143000" y="4429125"/>
            <a:ext cx="7162800" cy="1939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pl-PL" altLang="pl-PL" sz="4000">
                <a:latin typeface="Times New Roman" pitchFamily="18" charset="0"/>
              </a:rPr>
              <a:t>After vector of Hadamards we have equal superposition of all states from my problem space</a:t>
            </a:r>
          </a:p>
        </p:txBody>
      </p:sp>
    </p:spTree>
    <p:extLst>
      <p:ext uri="{BB962C8B-B14F-4D97-AF65-F5344CB8AC3E}">
        <p14:creationId xmlns:p14="http://schemas.microsoft.com/office/powerpoint/2010/main" val="41127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</p:spPr>
        <p:txBody>
          <a:bodyPr>
            <a:norm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an Oracle?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6482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Technical aspects can be found in the paper and its references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Here I want to concentrate on fundamental ideas and our philosophy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So that everybody can start using these ideas in their related areas of research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87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Invertible Logic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470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51938" y="3153780"/>
            <a:ext cx="2229872" cy="1485900"/>
            <a:chOff x="838199" y="762000"/>
            <a:chExt cx="2229872" cy="1485900"/>
          </a:xfrm>
        </p:grpSpPr>
        <p:pic>
          <p:nvPicPr>
            <p:cNvPr id="4" name="Picture 3" descr="C:\Users\Alan\Documents\AND.pn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762000"/>
              <a:ext cx="1152525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C:\Users\Alan\Documents\AND.pn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199" y="1676400"/>
              <a:ext cx="1152525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C:\Users\Alan\Documents\AND.pn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15546" y="1219200"/>
              <a:ext cx="1152525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 flipH="1">
              <a:off x="1981200" y="1047750"/>
              <a:ext cx="1" cy="285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981199" y="1685302"/>
              <a:ext cx="1" cy="285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461069" y="3249031"/>
            <a:ext cx="2229872" cy="1485900"/>
            <a:chOff x="838199" y="762000"/>
            <a:chExt cx="2229872" cy="1485900"/>
          </a:xfrm>
        </p:grpSpPr>
        <p:pic>
          <p:nvPicPr>
            <p:cNvPr id="13" name="Picture 12" descr="C:\Users\Alan\Documents\AND.pn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762000"/>
              <a:ext cx="1152525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C:\Users\Alan\Documents\AND.pn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199" y="1676400"/>
              <a:ext cx="1152525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C:\Users\Alan\Documents\AND.pn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15546" y="1219200"/>
              <a:ext cx="1152525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Straight Connector 15"/>
            <p:cNvCxnSpPr/>
            <p:nvPr/>
          </p:nvCxnSpPr>
          <p:spPr>
            <a:xfrm flipH="1">
              <a:off x="1981200" y="1047750"/>
              <a:ext cx="1" cy="285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981199" y="1685302"/>
              <a:ext cx="1" cy="285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685528" y="3325230"/>
            <a:ext cx="2229872" cy="1485900"/>
            <a:chOff x="838199" y="762000"/>
            <a:chExt cx="2229872" cy="1485900"/>
          </a:xfrm>
        </p:grpSpPr>
        <p:pic>
          <p:nvPicPr>
            <p:cNvPr id="19" name="Picture 18" descr="C:\Users\Alan\Documents\AND.pn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762000"/>
              <a:ext cx="1152525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C:\Users\Alan\Documents\AND.pn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199" y="1676400"/>
              <a:ext cx="1152525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 descr="C:\Users\Alan\Documents\AND.pn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15546" y="1219200"/>
              <a:ext cx="1152525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Straight Connector 21"/>
            <p:cNvCxnSpPr/>
            <p:nvPr/>
          </p:nvCxnSpPr>
          <p:spPr>
            <a:xfrm flipH="1">
              <a:off x="1981200" y="1047750"/>
              <a:ext cx="1" cy="285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981199" y="1685302"/>
              <a:ext cx="1" cy="285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456938" y="3494447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0939" y="2912279"/>
            <a:ext cx="38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b</a:t>
            </a:r>
          </a:p>
          <a:p>
            <a:endParaRPr lang="en-US" sz="2400" dirty="0"/>
          </a:p>
          <a:p>
            <a:r>
              <a:rPr lang="en-US" sz="2400" dirty="0" smtClean="0"/>
              <a:t>c d 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476628" y="3475398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04069" y="3351572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04068" y="4178015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2494057" y="4210869"/>
            <a:ext cx="575506" cy="395956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5667439" y="4353930"/>
            <a:ext cx="575506" cy="395956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552938" y="3589698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19448" y="3426875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19447" y="4256707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77055" y="3120739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77056" y="3534781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77056" y="3980497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77054" y="4458083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76200"/>
            <a:ext cx="6550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Invertible Logic?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354" y="719848"/>
            <a:ext cx="84296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Invertible Logic algebraically is exactly the same as classical Boolean Logic.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only difference is that the invertible logic </a:t>
            </a:r>
            <a:r>
              <a:rPr lang="en-US" dirty="0" smtClean="0">
                <a:solidFill>
                  <a:srgbClr val="0070C0"/>
                </a:solidFill>
              </a:rPr>
              <a:t>CIRCUIT</a:t>
            </a:r>
            <a:r>
              <a:rPr lang="en-US" dirty="0" smtClean="0"/>
              <a:t> can just propagate signals: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From inputs to outputs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From outputs to inputs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From any subset of inputs and outputs and internal signals in any direction.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Invented by </a:t>
            </a:r>
            <a:r>
              <a:rPr lang="en-US" b="1" dirty="0" smtClean="0">
                <a:solidFill>
                  <a:srgbClr val="00B0F0"/>
                </a:solidFill>
              </a:rPr>
              <a:t>Professor </a:t>
            </a:r>
            <a:r>
              <a:rPr lang="en-US" b="1" dirty="0" err="1" smtClean="0">
                <a:solidFill>
                  <a:srgbClr val="00B0F0"/>
                </a:solidFill>
              </a:rPr>
              <a:t>Datta</a:t>
            </a:r>
            <a:r>
              <a:rPr lang="en-US" b="1" dirty="0" smtClean="0">
                <a:solidFill>
                  <a:srgbClr val="00B0F0"/>
                </a:solidFill>
              </a:rPr>
              <a:t> from Purdue </a:t>
            </a:r>
            <a:r>
              <a:rPr lang="en-US" dirty="0" smtClean="0"/>
              <a:t>as a result of investigation of 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Recursive Neural Nets.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2400" y="76200"/>
            <a:ext cx="8763000" cy="281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98680" y="4876827"/>
            <a:ext cx="511518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 now, in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one </a:t>
            </a:r>
            <a:r>
              <a:rPr lang="en-US" dirty="0" smtClean="0"/>
              <a:t>evaluation of oracle we find the solution a=1,b=1, c=1,d=1. </a:t>
            </a:r>
            <a:r>
              <a:rPr lang="en-US" b="1" dirty="0" smtClean="0">
                <a:solidFill>
                  <a:srgbClr val="FF0000"/>
                </a:solidFill>
              </a:rPr>
              <a:t>F = </a:t>
            </a:r>
            <a:r>
              <a:rPr lang="en-US" b="1" dirty="0" err="1" smtClean="0">
                <a:solidFill>
                  <a:srgbClr val="FF0000"/>
                </a:solidFill>
              </a:rPr>
              <a:t>abcd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7127" y="5625689"/>
            <a:ext cx="76723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n=64</a:t>
            </a:r>
            <a:r>
              <a:rPr lang="en-US" dirty="0" smtClean="0"/>
              <a:t> variables the quantum Grover  Algorithm will need to evaluate the Oracle 2</a:t>
            </a:r>
            <a:r>
              <a:rPr lang="en-US" baseline="30000" dirty="0" smtClean="0"/>
              <a:t>32 </a:t>
            </a:r>
            <a:r>
              <a:rPr lang="en-US" dirty="0" smtClean="0"/>
              <a:t>times.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GOOD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Invertible Logic will find solution in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one evaluation </a:t>
            </a:r>
            <a:r>
              <a:rPr lang="en-US" dirty="0" smtClean="0"/>
              <a:t>of oracle.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6674323" y="4946023"/>
            <a:ext cx="2290250" cy="5964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This is an example of Inverse Problem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 important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creator of the oracle </a:t>
            </a:r>
            <a:r>
              <a:rPr lang="en-US" dirty="0" smtClean="0">
                <a:solidFill>
                  <a:srgbClr val="FF0000"/>
                </a:solidFill>
              </a:rPr>
              <a:t>does not know </a:t>
            </a:r>
            <a:r>
              <a:rPr lang="en-US" dirty="0" smtClean="0"/>
              <a:t>the function like we can see it in a </a:t>
            </a:r>
            <a:r>
              <a:rPr lang="en-US" dirty="0" err="1" smtClean="0"/>
              <a:t>Karnaugh</a:t>
            </a:r>
            <a:r>
              <a:rPr lang="en-US" dirty="0" smtClean="0"/>
              <a:t> Map.</a:t>
            </a:r>
          </a:p>
          <a:p>
            <a:r>
              <a:rPr lang="en-US" dirty="0" smtClean="0"/>
              <a:t>He can </a:t>
            </a:r>
            <a:r>
              <a:rPr lang="en-US" dirty="0" smtClean="0">
                <a:solidFill>
                  <a:srgbClr val="FF0000"/>
                </a:solidFill>
              </a:rPr>
              <a:t>create the oracle </a:t>
            </a:r>
            <a:r>
              <a:rPr lang="en-US" dirty="0" smtClean="0"/>
              <a:t>as a circuit without knowing the function.</a:t>
            </a:r>
          </a:p>
          <a:p>
            <a:r>
              <a:rPr lang="en-US" dirty="0" smtClean="0"/>
              <a:t>This oracle can be evaluated using: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A classical Boolean Oracle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A Quantum Oracle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An Invertible Logic Oracle.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Invertible Logic works?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C:\Users\Alan\Documents\AN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19200"/>
            <a:ext cx="1152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69931" y="12192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pic>
        <p:nvPicPr>
          <p:cNvPr id="12" name="Picture 11" descr="C:\Users\Alan\Documents\AN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19200"/>
            <a:ext cx="1152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594131" y="12192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98173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038600" y="148081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1" name="Right Arrow 10"/>
          <p:cNvSpPr/>
          <p:nvPr/>
        </p:nvSpPr>
        <p:spPr>
          <a:xfrm>
            <a:off x="3048000" y="1243340"/>
            <a:ext cx="838200" cy="4990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C:\Users\Alan\Documents\AN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199" y="2590800"/>
            <a:ext cx="1152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469930" y="25908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pic>
        <p:nvPicPr>
          <p:cNvPr id="19" name="Picture 18" descr="C:\Users\Alan\Documents\AN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399" y="2590800"/>
            <a:ext cx="1152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594130" y="25908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038599" y="235333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038599" y="285241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23" name="Right Arrow 22"/>
          <p:cNvSpPr/>
          <p:nvPr/>
        </p:nvSpPr>
        <p:spPr>
          <a:xfrm>
            <a:off x="3047999" y="2614940"/>
            <a:ext cx="838200" cy="4990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C:\Users\Alan\Documents\AN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589437"/>
            <a:ext cx="1152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594131" y="358943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000991" y="337563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003618" y="3702743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pic>
        <p:nvPicPr>
          <p:cNvPr id="28" name="Picture 27" descr="C:\Users\Alan\Documents\AN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5791" y="4701570"/>
            <a:ext cx="1152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556522" y="470157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4000991" y="44641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4000991" y="496318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32" name="Right Arrow 31"/>
          <p:cNvSpPr/>
          <p:nvPr/>
        </p:nvSpPr>
        <p:spPr>
          <a:xfrm>
            <a:off x="2971800" y="3533744"/>
            <a:ext cx="838200" cy="4990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2971800" y="4680704"/>
            <a:ext cx="838200" cy="4990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4400" y="838200"/>
            <a:ext cx="58674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894786" y="109346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Deterministic </a:t>
            </a:r>
            <a:r>
              <a:rPr lang="en-US" dirty="0" smtClean="0"/>
              <a:t>propagation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940676" y="2466320"/>
            <a:ext cx="5764924" cy="30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023538" y="305953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Non-deterministic </a:t>
            </a:r>
            <a:r>
              <a:rPr lang="en-US" dirty="0" smtClean="0"/>
              <a:t>propagation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514600" y="5638800"/>
            <a:ext cx="5370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Similarly we can analyze any Boolean Gate or block such as adder</a:t>
            </a:r>
            <a:endParaRPr lang="en-US" sz="2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66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Invertible Logic works?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4636532"/>
            <a:ext cx="8270892" cy="1981200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Invertible Logic solves Inverse Problems.</a:t>
            </a:r>
          </a:p>
          <a:p>
            <a:pPr lvl="1"/>
            <a:r>
              <a:rPr lang="en-US" sz="1400" b="1" dirty="0" smtClean="0"/>
              <a:t>Graph Coloring</a:t>
            </a:r>
          </a:p>
          <a:p>
            <a:pPr lvl="1"/>
            <a:r>
              <a:rPr lang="en-US" sz="1400" b="1" dirty="0" smtClean="0"/>
              <a:t>Integer Factorization</a:t>
            </a:r>
          </a:p>
          <a:p>
            <a:pPr lvl="1"/>
            <a:r>
              <a:rPr lang="en-US" sz="1400" b="1" dirty="0" smtClean="0"/>
              <a:t>Cryptology</a:t>
            </a:r>
          </a:p>
          <a:p>
            <a:pPr lvl="1"/>
            <a:r>
              <a:rPr lang="en-US" sz="1400" b="1" dirty="0" err="1" smtClean="0"/>
              <a:t>Bitcoin</a:t>
            </a:r>
            <a:endParaRPr lang="en-US" sz="1400" b="1" dirty="0" smtClean="0"/>
          </a:p>
          <a:p>
            <a:pPr lvl="1"/>
            <a:r>
              <a:rPr lang="en-US" sz="1400" b="1" dirty="0" smtClean="0"/>
              <a:t>Puzzles</a:t>
            </a:r>
          </a:p>
          <a:p>
            <a:pPr lvl="1"/>
            <a:r>
              <a:rPr lang="en-US" sz="1400" b="1" dirty="0" smtClean="0"/>
              <a:t>Electronic Design Automation</a:t>
            </a:r>
          </a:p>
          <a:p>
            <a:pPr lvl="1"/>
            <a:r>
              <a:rPr lang="en-US" sz="1400" b="1" dirty="0" smtClean="0"/>
              <a:t>Inverse Kinematics</a:t>
            </a:r>
            <a:endParaRPr lang="en-US" sz="14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3" t="43391" r="10421" b="11466"/>
          <a:stretch/>
        </p:blipFill>
        <p:spPr bwMode="auto">
          <a:xfrm>
            <a:off x="152399" y="914400"/>
            <a:ext cx="8001001" cy="365202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267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16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4495800" y="4425926"/>
            <a:ext cx="4572000" cy="12192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3000" y="485086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every problem described by an oracle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5791200"/>
            <a:ext cx="4572000" cy="923330"/>
          </a:xfrm>
          <a:prstGeom prst="rect">
            <a:avLst/>
          </a:prstGeom>
          <a:solidFill>
            <a:schemeClr val="bg2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Invertible Logic is a general concept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in principle not related to any technology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92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5821362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Dream of Universal Method </a:t>
            </a:r>
            <a:r>
              <a:rPr lang="en-US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“to Solve All Problems”</a:t>
            </a:r>
            <a:endParaRPr lang="en-US" sz="8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639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Arrow Connector 62"/>
          <p:cNvCxnSpPr>
            <a:endCxn id="62" idx="1"/>
          </p:cNvCxnSpPr>
          <p:nvPr/>
        </p:nvCxnSpPr>
        <p:spPr>
          <a:xfrm>
            <a:off x="7521466" y="5357337"/>
            <a:ext cx="631934" cy="10213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636782" y="1061890"/>
            <a:ext cx="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715000" y="5488872"/>
            <a:ext cx="609600" cy="75952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397797" y="5806810"/>
            <a:ext cx="869403" cy="44159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7" idx="0"/>
          </p:cNvCxnSpPr>
          <p:nvPr/>
        </p:nvCxnSpPr>
        <p:spPr>
          <a:xfrm>
            <a:off x="6629400" y="4631622"/>
            <a:ext cx="153714" cy="6427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663512" y="2696396"/>
            <a:ext cx="1688224" cy="138737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49073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Old History of Universal Method for Problem Solving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74128" y="523280"/>
            <a:ext cx="4134507" cy="68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Raymond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Lullus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(1232-1316)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" y="1600200"/>
            <a:ext cx="4134507" cy="533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 Descartes (1596-1650)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1576" y="2532602"/>
            <a:ext cx="4134507" cy="68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George Boole (1815-1864)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588829" y="2014390"/>
            <a:ext cx="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157248" y="3711965"/>
            <a:ext cx="1905000" cy="7147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Stanley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Petrick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(1931-2006)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9848" y="3740868"/>
            <a:ext cx="1828800" cy="68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Claude Shannon (1916-2001)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04848" y="4898322"/>
            <a:ext cx="2514600" cy="4282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Pyne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McCluskey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06360" y="807203"/>
            <a:ext cx="393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Universal Method</a:t>
            </a:r>
          </a:p>
          <a:p>
            <a:r>
              <a:rPr lang="en-US" dirty="0" smtClean="0"/>
              <a:t>Mappings, syllogisms, graphs, MV logic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052848" y="1691224"/>
            <a:ext cx="393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 Problem can be reduced to a single </a:t>
            </a:r>
            <a:r>
              <a:rPr lang="en-US" b="1" dirty="0" smtClean="0">
                <a:solidFill>
                  <a:srgbClr val="FF0000"/>
                </a:solidFill>
              </a:rPr>
              <a:t>Algebraic</a:t>
            </a:r>
            <a:r>
              <a:rPr lang="en-US" dirty="0" smtClean="0"/>
              <a:t> Equation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052848" y="2523672"/>
            <a:ext cx="393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 Problem can be reduced to a single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Boolean</a:t>
            </a:r>
            <a:r>
              <a:rPr lang="en-US" dirty="0" smtClean="0"/>
              <a:t> Equation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319048" y="3207468"/>
            <a:ext cx="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109748" y="4364922"/>
            <a:ext cx="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109748" y="3220604"/>
            <a:ext cx="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998482" y="5678715"/>
            <a:ext cx="2514600" cy="4282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Many, many papers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2580946" y="5317422"/>
            <a:ext cx="414502" cy="3429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351736" y="3740868"/>
            <a:ext cx="3048000" cy="1028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 solvers and NP theory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062248" y="3974717"/>
            <a:ext cx="1289488" cy="46180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867400" y="5274378"/>
            <a:ext cx="1831428" cy="37017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Oracles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527612" y="6248400"/>
            <a:ext cx="6625788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research presented in this lecture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277006" y="4419600"/>
            <a:ext cx="250606" cy="12249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99848" y="2215142"/>
            <a:ext cx="1177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Linear algebra</a:t>
            </a:r>
            <a:endParaRPr lang="en-US" sz="1200" i="1" dirty="0"/>
          </a:p>
        </p:txBody>
      </p:sp>
      <p:sp>
        <p:nvSpPr>
          <p:cNvPr id="59" name="TextBox 58"/>
          <p:cNvSpPr txBox="1"/>
          <p:nvPr/>
        </p:nvSpPr>
        <p:spPr>
          <a:xfrm>
            <a:off x="141888" y="1247001"/>
            <a:ext cx="2270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Symbols, diagrams, relations</a:t>
            </a:r>
            <a:endParaRPr lang="en-US" sz="1200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94592" y="3220604"/>
            <a:ext cx="1433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Boolean algebra</a:t>
            </a:r>
            <a:endParaRPr lang="en-US" sz="1200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6692462" y="5719769"/>
            <a:ext cx="2491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Every Problem can be reduced to solving an oracle</a:t>
            </a:r>
            <a:endParaRPr lang="en-US" sz="1400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8153400" y="5259412"/>
            <a:ext cx="9906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Grover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356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Boole said: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382000" cy="3124200"/>
          </a:xfrm>
          <a:ln w="57150">
            <a:solidFill>
              <a:srgbClr val="FF0000"/>
            </a:solidFill>
          </a:ln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a problem by a set of simple logic equations.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Convert the set of these equations to a single logic equation.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this equation to get all answers.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5638800"/>
            <a:ext cx="7246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2800" b="1" i="1" dirty="0" smtClean="0"/>
              <a:t>“universal method” to solve logic problems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9497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Arrow Connector 50"/>
          <p:cNvCxnSpPr>
            <a:endCxn id="44" idx="0"/>
          </p:cNvCxnSpPr>
          <p:nvPr/>
        </p:nvCxnSpPr>
        <p:spPr>
          <a:xfrm flipH="1">
            <a:off x="2210581" y="4722482"/>
            <a:ext cx="45586" cy="1025493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874905" y="4753349"/>
            <a:ext cx="877695" cy="929521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853966" y="4489379"/>
            <a:ext cx="762164" cy="606356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907453" y="4623000"/>
            <a:ext cx="765913" cy="1212712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5" idx="3"/>
          </p:cNvCxnSpPr>
          <p:nvPr/>
        </p:nvCxnSpPr>
        <p:spPr>
          <a:xfrm flipH="1">
            <a:off x="5197366" y="4166213"/>
            <a:ext cx="560988" cy="19134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99282" y="4593718"/>
            <a:ext cx="617483" cy="65728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7461707">
            <a:off x="6579948" y="3132419"/>
            <a:ext cx="1044834" cy="301004"/>
          </a:xfrm>
          <a:prstGeom prst="rightArrow">
            <a:avLst>
              <a:gd name="adj1" fmla="val 69880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7461707">
            <a:off x="6946417" y="1985187"/>
            <a:ext cx="1321730" cy="248434"/>
          </a:xfrm>
          <a:prstGeom prst="rightArrow">
            <a:avLst>
              <a:gd name="adj1" fmla="val 69880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5400000">
            <a:off x="7401143" y="653834"/>
            <a:ext cx="1231244" cy="33260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3084052">
            <a:off x="5125406" y="1638788"/>
            <a:ext cx="2113335" cy="33260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3084052">
            <a:off x="4336217" y="2747179"/>
            <a:ext cx="2113335" cy="33260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8240875">
            <a:off x="2434405" y="3618621"/>
            <a:ext cx="990600" cy="33260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084052">
            <a:off x="1102437" y="3585679"/>
            <a:ext cx="990600" cy="33260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66" y="0"/>
            <a:ext cx="41148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History and Ideas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966" y="673756"/>
            <a:ext cx="15240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Hopfield Nets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435756"/>
            <a:ext cx="1524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Boltzmann Machines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474755"/>
            <a:ext cx="15240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Deep Learning Boltzmann Machines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9366" y="4232311"/>
            <a:ext cx="1524000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Invertible Logic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30366" y="2959756"/>
            <a:ext cx="1752600" cy="646331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Magnetic Spin Technology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1158766" y="1043088"/>
            <a:ext cx="136634" cy="39266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174532" y="2082087"/>
            <a:ext cx="136634" cy="39266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63966" y="749956"/>
            <a:ext cx="18288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Inverse Problems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68426" y="126842"/>
            <a:ext cx="18288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Constraints Satisfaction Problems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02366" y="1435756"/>
            <a:ext cx="18288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Oracles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56864" y="2680691"/>
            <a:ext cx="1828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Generalized Oracles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68566" y="1635520"/>
            <a:ext cx="1828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Optimization Problems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46683" y="3753390"/>
            <a:ext cx="1828800" cy="92333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PSU Methodology to Solve Problems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607282" y="3843048"/>
            <a:ext cx="1323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Perkowski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1981-2020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67869" y="5250998"/>
            <a:ext cx="152400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Classical Boolean Logic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784834" y="5825635"/>
            <a:ext cx="207316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Grover Algorithm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758558" y="6323995"/>
            <a:ext cx="207316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Quantum Walk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124940" y="5055043"/>
            <a:ext cx="152174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domain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5943600" y="4677079"/>
            <a:ext cx="432237" cy="1147839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673366" y="4034387"/>
            <a:ext cx="152400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Prolog Software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368566" y="5824919"/>
            <a:ext cx="1235128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Quantum Invertible Logic</a:t>
            </a:r>
            <a:endParaRPr lang="en-US" dirty="0"/>
          </a:p>
        </p:txBody>
      </p:sp>
      <p:cxnSp>
        <p:nvCxnSpPr>
          <p:cNvPr id="40" name="Straight Arrow Connector 39"/>
          <p:cNvCxnSpPr>
            <a:endCxn id="35" idx="1"/>
          </p:cNvCxnSpPr>
          <p:nvPr/>
        </p:nvCxnSpPr>
        <p:spPr>
          <a:xfrm flipV="1">
            <a:off x="3067817" y="4357553"/>
            <a:ext cx="605549" cy="102253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1966" y="4753349"/>
            <a:ext cx="762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CMOS</a:t>
            </a:r>
          </a:p>
          <a:p>
            <a:r>
              <a:rPr lang="en-US" dirty="0" smtClean="0"/>
              <a:t>FPGA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89187" y="5696671"/>
            <a:ext cx="10668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Magnetic Spins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367796" y="5747975"/>
            <a:ext cx="168557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Other non-quantum nanotechnologies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33262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my achievement?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People who work on Invertible Logic </a:t>
            </a:r>
            <a:r>
              <a:rPr lang="en-US" dirty="0" smtClean="0">
                <a:solidFill>
                  <a:srgbClr val="FF0000"/>
                </a:solidFill>
              </a:rPr>
              <a:t>do not have a methodology</a:t>
            </a:r>
            <a:r>
              <a:rPr lang="en-US" dirty="0" smtClean="0"/>
              <a:t> to develop oracles.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combine</a:t>
            </a:r>
            <a:r>
              <a:rPr lang="en-US" dirty="0" smtClean="0"/>
              <a:t> our methods of classical, reversible and invertible logic to build a very large class of oracles and reduce problems from various areas to building oracles.</a:t>
            </a:r>
          </a:p>
          <a:p>
            <a:endParaRPr lang="en-US" b="1" dirty="0" smtClean="0"/>
          </a:p>
          <a:p>
            <a:r>
              <a:rPr lang="en-US" b="1" dirty="0" smtClean="0"/>
              <a:t>Optimization Problems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rgbClr val="FF0000"/>
                </a:solidFill>
              </a:rPr>
              <a:t>reduced</a:t>
            </a:r>
            <a:r>
              <a:rPr lang="en-US" dirty="0" smtClean="0"/>
              <a:t> to sequence of oracles with modified constraints.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9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70989" y="1488133"/>
            <a:ext cx="2229872" cy="1485900"/>
            <a:chOff x="838199" y="762000"/>
            <a:chExt cx="2229872" cy="1485900"/>
          </a:xfrm>
        </p:grpSpPr>
        <p:pic>
          <p:nvPicPr>
            <p:cNvPr id="4" name="Picture 3" descr="C:\Users\Alan\Documents\AND.pn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762000"/>
              <a:ext cx="1152525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C:\Users\Alan\Documents\AND.pn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199" y="1676400"/>
              <a:ext cx="1152525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C:\Users\Alan\Documents\AND.pn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15546" y="1219200"/>
              <a:ext cx="1152525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 flipH="1">
              <a:off x="1981200" y="1047750"/>
              <a:ext cx="1" cy="285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981199" y="1685302"/>
              <a:ext cx="1" cy="285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480120" y="1583384"/>
            <a:ext cx="2229872" cy="1485900"/>
            <a:chOff x="838199" y="762000"/>
            <a:chExt cx="2229872" cy="1485900"/>
          </a:xfrm>
        </p:grpSpPr>
        <p:pic>
          <p:nvPicPr>
            <p:cNvPr id="13" name="Picture 12" descr="C:\Users\Alan\Documents\AND.pn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762000"/>
              <a:ext cx="1152525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C:\Users\Alan\Documents\AND.pn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199" y="1676400"/>
              <a:ext cx="1152525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C:\Users\Alan\Documents\AND.pn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15546" y="1219200"/>
              <a:ext cx="1152525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Straight Connector 15"/>
            <p:cNvCxnSpPr/>
            <p:nvPr/>
          </p:nvCxnSpPr>
          <p:spPr>
            <a:xfrm flipH="1">
              <a:off x="1981200" y="1047750"/>
              <a:ext cx="1" cy="285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981199" y="1685302"/>
              <a:ext cx="1" cy="285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704579" y="1659583"/>
            <a:ext cx="2229872" cy="1485900"/>
            <a:chOff x="838199" y="762000"/>
            <a:chExt cx="2229872" cy="1485900"/>
          </a:xfrm>
        </p:grpSpPr>
        <p:pic>
          <p:nvPicPr>
            <p:cNvPr id="19" name="Picture 18" descr="C:\Users\Alan\Documents\AND.pn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762000"/>
              <a:ext cx="1152525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C:\Users\Alan\Documents\AND.pn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199" y="1676400"/>
              <a:ext cx="1152525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 descr="C:\Users\Alan\Documents\AND.pn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15546" y="1219200"/>
              <a:ext cx="1152525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Straight Connector 21"/>
            <p:cNvCxnSpPr/>
            <p:nvPr/>
          </p:nvCxnSpPr>
          <p:spPr>
            <a:xfrm flipH="1">
              <a:off x="1981200" y="1047750"/>
              <a:ext cx="1" cy="285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981199" y="1685302"/>
              <a:ext cx="1" cy="285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89990" y="1246632"/>
            <a:ext cx="38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b</a:t>
            </a:r>
          </a:p>
          <a:p>
            <a:endParaRPr lang="en-US" sz="2400" dirty="0"/>
          </a:p>
          <a:p>
            <a:r>
              <a:rPr lang="en-US" sz="2400" dirty="0" smtClean="0"/>
              <a:t>c d 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200399" y="1853185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23120" y="1685925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23119" y="2512368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2513108" y="2545222"/>
            <a:ext cx="575506" cy="395956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5686490" y="2688283"/>
            <a:ext cx="575506" cy="395956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571989" y="1924051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38499" y="1761228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38498" y="2591060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96106" y="1455092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96107" y="1869134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96107" y="2314850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96105" y="2792436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1476" y="59267"/>
            <a:ext cx="6180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Classical Boolean Circuits propagate signals only from inputs to outputs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0989" y="1180985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0990" y="1578918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0990" y="2129395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0990" y="2511036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00400" y="1438160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00399" y="2310345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88757" y="2750612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111599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Boolean function </a:t>
            </a:r>
            <a:r>
              <a:rPr lang="en-US" b="1" i="1" dirty="0" smtClean="0"/>
              <a:t>with one output </a:t>
            </a:r>
            <a:r>
              <a:rPr lang="en-US" dirty="0" smtClean="0"/>
              <a:t>we will call an </a:t>
            </a:r>
            <a:r>
              <a:rPr lang="en-US" dirty="0" smtClean="0">
                <a:solidFill>
                  <a:srgbClr val="0070C0"/>
                </a:solidFill>
              </a:rPr>
              <a:t>Oracle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6058" y="4590365"/>
            <a:ext cx="7652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Oracle is a fundamental concept in </a:t>
            </a:r>
            <a:r>
              <a:rPr lang="en-US" dirty="0" smtClean="0">
                <a:solidFill>
                  <a:srgbClr val="0070C0"/>
                </a:solidFill>
              </a:rPr>
              <a:t>Grover Algorithm</a:t>
            </a:r>
            <a:r>
              <a:rPr lang="en-US" dirty="0" smtClean="0"/>
              <a:t>, which is the famous quantum algorithm with many applications.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58245" y="5334000"/>
            <a:ext cx="7813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Propagating signal through a combinational circuit from input to output is called </a:t>
            </a:r>
            <a:r>
              <a:rPr lang="en-US" dirty="0" smtClean="0">
                <a:solidFill>
                  <a:srgbClr val="0070C0"/>
                </a:solidFill>
              </a:rPr>
              <a:t>evaluation of the oracle</a:t>
            </a:r>
            <a:r>
              <a:rPr lang="en-US" dirty="0" smtClean="0"/>
              <a:t>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99614" y="6059269"/>
            <a:ext cx="702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input combination a=1,b=1,c=1,d=1 we need to propagate signal </a:t>
            </a:r>
            <a:r>
              <a:rPr lang="en-US" dirty="0" smtClean="0">
                <a:solidFill>
                  <a:srgbClr val="0070C0"/>
                </a:solidFill>
              </a:rPr>
              <a:t>only once </a:t>
            </a:r>
            <a:r>
              <a:rPr lang="en-US" dirty="0" smtClean="0"/>
              <a:t>through this oracle to obtain value “1” on output.</a:t>
            </a:r>
          </a:p>
        </p:txBody>
      </p:sp>
      <p:sp>
        <p:nvSpPr>
          <p:cNvPr id="8" name="Rectangle 7"/>
          <p:cNvSpPr/>
          <p:nvPr/>
        </p:nvSpPr>
        <p:spPr>
          <a:xfrm>
            <a:off x="189990" y="59268"/>
            <a:ext cx="8810624" cy="31948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42887" y="3465730"/>
            <a:ext cx="8691563" cy="33160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391161" y="3465730"/>
            <a:ext cx="644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an Oracle in Quantum Computing?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03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5821362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Constraint Satisfaction Problems 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84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71" y="0"/>
            <a:ext cx="8229600" cy="8382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Constraint Satisfaction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1"/>
            <a:ext cx="8763000" cy="1828800"/>
          </a:xfrm>
          <a:ln w="3810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</a:t>
            </a:r>
            <a:r>
              <a:rPr lang="en-US" dirty="0" smtClean="0"/>
              <a:t> is a set of arithmetic, Boolean, Predicate and other constraints on a set of variables.</a:t>
            </a:r>
          </a:p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</a:t>
            </a:r>
            <a:r>
              <a:rPr lang="en-US" dirty="0" smtClean="0"/>
              <a:t>all vectors of values of variables that satisfy </a:t>
            </a:r>
            <a:r>
              <a:rPr lang="en-US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constraints</a:t>
            </a:r>
            <a:endParaRPr lang="en-US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3048000"/>
            <a:ext cx="8610600" cy="16002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</a:t>
            </a:r>
            <a:r>
              <a:rPr lang="en-US" sz="2800" dirty="0" smtClean="0"/>
              <a:t> is a set of arithmetic, Boolean, Predicate and other constraints on a set of variables.</a:t>
            </a:r>
          </a:p>
          <a:p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</a:t>
            </a:r>
            <a:r>
              <a:rPr lang="en-US" sz="2800" dirty="0" smtClean="0"/>
              <a:t>all vectors of values of variables that satisfy </a:t>
            </a:r>
            <a:r>
              <a:rPr lang="en-US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many as possible constraints</a:t>
            </a:r>
            <a:endParaRPr lang="en-US" sz="28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5494" y="5181600"/>
            <a:ext cx="8736106" cy="14478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 is a set of arithmetic, Boolean, Predicate and other constraints on a set of variables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Cost function.</a:t>
            </a:r>
          </a:p>
          <a:p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</a:t>
            </a:r>
            <a:r>
              <a:rPr lang="en-US" sz="2000" dirty="0" smtClean="0"/>
              <a:t>all vectors of values of variables that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satisfy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constraints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optimize the cost function</a:t>
            </a:r>
            <a:endParaRPr lang="en-US" sz="2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4719935"/>
            <a:ext cx="3810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Optimization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54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Constraint Satisfaction Problems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3048000" cy="2514599"/>
          </a:xfrm>
          <a:ln>
            <a:solidFill>
              <a:srgbClr val="00B05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sz="2000" dirty="0" smtClean="0"/>
              <a:t>Graph Coloring</a:t>
            </a:r>
          </a:p>
          <a:p>
            <a:r>
              <a:rPr lang="en-US" sz="2000" dirty="0" smtClean="0"/>
              <a:t>Maximum Clique</a:t>
            </a:r>
          </a:p>
          <a:p>
            <a:r>
              <a:rPr lang="en-US" sz="2000" dirty="0" smtClean="0"/>
              <a:t>Maximum Independent Set</a:t>
            </a:r>
          </a:p>
          <a:p>
            <a:r>
              <a:rPr lang="en-US" sz="2000" dirty="0" smtClean="0"/>
              <a:t>SAT and MAX-SAT</a:t>
            </a:r>
          </a:p>
          <a:p>
            <a:r>
              <a:rPr lang="en-US" sz="2000" dirty="0" smtClean="0"/>
              <a:t>8 Queens</a:t>
            </a:r>
          </a:p>
          <a:p>
            <a:r>
              <a:rPr lang="en-US" sz="2000" dirty="0" smtClean="0"/>
              <a:t>Logic Puzzles</a:t>
            </a:r>
          </a:p>
          <a:p>
            <a:r>
              <a:rPr lang="en-US" sz="2000" dirty="0" smtClean="0"/>
              <a:t>Integer Linear Programming</a:t>
            </a:r>
          </a:p>
          <a:p>
            <a:r>
              <a:rPr lang="en-US" sz="2000" dirty="0" smtClean="0"/>
              <a:t>Partition Calculus Problems</a:t>
            </a:r>
          </a:p>
          <a:p>
            <a:r>
              <a:rPr lang="en-US" sz="2000" dirty="0" smtClean="0"/>
              <a:t>POS to SOP conversion</a:t>
            </a:r>
          </a:p>
          <a:p>
            <a:r>
              <a:rPr lang="en-US" sz="2000" dirty="0" smtClean="0"/>
              <a:t>FPRM Minimization</a:t>
            </a: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0" y="1066800"/>
            <a:ext cx="3505200" cy="452596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Two-level logic minimization</a:t>
            </a:r>
          </a:p>
          <a:p>
            <a:r>
              <a:rPr lang="en-US" sz="2000" dirty="0" smtClean="0"/>
              <a:t>Finite State Machine Minimization</a:t>
            </a:r>
          </a:p>
          <a:p>
            <a:r>
              <a:rPr lang="en-US" sz="2000" dirty="0" smtClean="0"/>
              <a:t>FSM encoding</a:t>
            </a:r>
          </a:p>
          <a:p>
            <a:r>
              <a:rPr lang="en-US" sz="2000" dirty="0" smtClean="0"/>
              <a:t>Concurrent encoding and minimization of FSM</a:t>
            </a:r>
          </a:p>
          <a:p>
            <a:r>
              <a:rPr lang="en-US" sz="2000" dirty="0" err="1" smtClean="0"/>
              <a:t>Ashenhurst</a:t>
            </a:r>
            <a:r>
              <a:rPr lang="en-US" sz="2000" dirty="0" smtClean="0"/>
              <a:t>-Curtis Decomposition of Logic functions.</a:t>
            </a:r>
          </a:p>
          <a:p>
            <a:r>
              <a:rPr lang="en-US" sz="2000" dirty="0" smtClean="0"/>
              <a:t>Minimum Set of Support</a:t>
            </a:r>
          </a:p>
          <a:p>
            <a:r>
              <a:rPr lang="en-US" sz="2000" dirty="0" smtClean="0"/>
              <a:t>Rule Minimization</a:t>
            </a:r>
          </a:p>
          <a:p>
            <a:r>
              <a:rPr lang="en-US" sz="2000" dirty="0" smtClean="0"/>
              <a:t>Binate Covering</a:t>
            </a:r>
          </a:p>
          <a:p>
            <a:r>
              <a:rPr lang="en-US" sz="2000" dirty="0" err="1" smtClean="0"/>
              <a:t>Unate</a:t>
            </a:r>
            <a:r>
              <a:rPr lang="en-US" sz="2000" dirty="0" smtClean="0"/>
              <a:t> Covering</a:t>
            </a:r>
          </a:p>
          <a:p>
            <a:r>
              <a:rPr lang="en-US" sz="2000" dirty="0" smtClean="0"/>
              <a:t>Logic methods of Machine Learning.</a:t>
            </a:r>
          </a:p>
          <a:p>
            <a:r>
              <a:rPr lang="en-US" sz="2000" dirty="0" smtClean="0"/>
              <a:t>Generalized Traveling Salesman</a:t>
            </a:r>
          </a:p>
          <a:p>
            <a:r>
              <a:rPr lang="en-US" sz="2000" dirty="0" smtClean="0"/>
              <a:t>Generalized Knapsack</a:t>
            </a:r>
          </a:p>
          <a:p>
            <a:r>
              <a:rPr lang="en-US" sz="2000" dirty="0" smtClean="0"/>
              <a:t>Shortest Path and several robot planning tasks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286000" y="1219200"/>
            <a:ext cx="1524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362200" y="1524000"/>
            <a:ext cx="1447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086100" y="1828800"/>
            <a:ext cx="7239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286000" y="2057400"/>
            <a:ext cx="1524000" cy="1272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086100" y="3048000"/>
            <a:ext cx="8001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209800" y="1295400"/>
            <a:ext cx="1676400" cy="194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48600" y="3124200"/>
            <a:ext cx="1066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Yiwei</a:t>
            </a:r>
            <a:r>
              <a:rPr lang="en-US" dirty="0" smtClean="0"/>
              <a:t> Li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553200" y="2895600"/>
            <a:ext cx="1295400" cy="413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01000" y="3799582"/>
            <a:ext cx="1066800" cy="6001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Sharavana</a:t>
            </a:r>
            <a:r>
              <a:rPr lang="en-US" sz="1100" dirty="0" smtClean="0"/>
              <a:t> Kumar, visitor from India</a:t>
            </a:r>
            <a:endParaRPr lang="en-US" sz="1100" dirty="0"/>
          </a:p>
        </p:txBody>
      </p:sp>
      <p:cxnSp>
        <p:nvCxnSpPr>
          <p:cNvPr id="22" name="Straight Arrow Connector 21"/>
          <p:cNvCxnSpPr>
            <a:endCxn id="20" idx="1"/>
          </p:cNvCxnSpPr>
          <p:nvPr/>
        </p:nvCxnSpPr>
        <p:spPr>
          <a:xfrm>
            <a:off x="6248400" y="4091969"/>
            <a:ext cx="1752600" cy="76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019800" y="4409816"/>
            <a:ext cx="1981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019800" y="4936955"/>
            <a:ext cx="1828800" cy="390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934200" y="3429000"/>
            <a:ext cx="9144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96200" y="1219200"/>
            <a:ext cx="1371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Perkowski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7010400" y="1219200"/>
            <a:ext cx="609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1" idx="1"/>
          </p:cNvCxnSpPr>
          <p:nvPr/>
        </p:nvCxnSpPr>
        <p:spPr>
          <a:xfrm flipV="1">
            <a:off x="6248400" y="1403866"/>
            <a:ext cx="14478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791200" y="1524000"/>
            <a:ext cx="1828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781800" y="1600200"/>
            <a:ext cx="1066800" cy="1093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077107" y="5236375"/>
            <a:ext cx="10668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Peng</a:t>
            </a:r>
            <a:r>
              <a:rPr lang="en-US" sz="1600" dirty="0" smtClean="0"/>
              <a:t> </a:t>
            </a:r>
            <a:r>
              <a:rPr lang="en-US" sz="1600" dirty="0" err="1" smtClean="0"/>
              <a:t>Gao</a:t>
            </a:r>
            <a:endParaRPr lang="en-US" sz="16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828800" y="2438400"/>
            <a:ext cx="914400" cy="2743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981200" y="2057400"/>
            <a:ext cx="914400" cy="3124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620000" y="4681408"/>
            <a:ext cx="1066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Wei Zhang, visitor from China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8001000" y="5567432"/>
            <a:ext cx="1066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Wenjun</a:t>
            </a:r>
            <a:r>
              <a:rPr lang="en-US" sz="1600" dirty="0" smtClean="0"/>
              <a:t> </a:t>
            </a:r>
            <a:r>
              <a:rPr lang="en-US" sz="1600" dirty="0" err="1" smtClean="0"/>
              <a:t>Hou</a:t>
            </a:r>
            <a:r>
              <a:rPr lang="en-US" sz="1600" dirty="0" smtClean="0"/>
              <a:t>, high school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5791200" y="6024934"/>
            <a:ext cx="1828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Jacob </a:t>
            </a:r>
            <a:r>
              <a:rPr lang="en-US" sz="1600" dirty="0" err="1" smtClean="0"/>
              <a:t>Viertel</a:t>
            </a:r>
            <a:r>
              <a:rPr lang="en-US" sz="1600" dirty="0" smtClean="0"/>
              <a:t> from Germany</a:t>
            </a:r>
            <a:endParaRPr lang="en-US" sz="1600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562600" y="5236375"/>
            <a:ext cx="762000" cy="788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210300" y="4935050"/>
            <a:ext cx="1447800" cy="55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00" y="4091969"/>
            <a:ext cx="205740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Test generation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Cryptography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Logistic problems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Non-linear Algebraic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3" y="-4924"/>
            <a:ext cx="9144000" cy="817179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Example of CSP –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 Coloring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2" t="20622" r="23182" b="17866"/>
          <a:stretch/>
        </p:blipFill>
        <p:spPr bwMode="auto">
          <a:xfrm>
            <a:off x="304800" y="1447800"/>
            <a:ext cx="7543800" cy="497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371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graph colored with one color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143000"/>
            <a:ext cx="2209800" cy="220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19812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7000" y="1200834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two graphs need two colors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03986" y="1981200"/>
            <a:ext cx="572814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4600" y="1847165"/>
            <a:ext cx="381000" cy="515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64372" y="1200834"/>
            <a:ext cx="3279228" cy="220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03883" y="913030"/>
            <a:ext cx="2963917" cy="25921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24600" y="990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graph G1 needs three colors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180083" y="1875397"/>
            <a:ext cx="525517" cy="458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3657600"/>
            <a:ext cx="4075386" cy="297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62200" y="3733800"/>
            <a:ext cx="186558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Oracle for coloring graph G1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95600" y="5257800"/>
            <a:ext cx="1371600" cy="1232019"/>
            <a:chOff x="762000" y="609600"/>
            <a:chExt cx="1371600" cy="1232019"/>
          </a:xfrm>
        </p:grpSpPr>
        <p:sp>
          <p:nvSpPr>
            <p:cNvPr id="18" name="Oval 17"/>
            <p:cNvSpPr/>
            <p:nvPr/>
          </p:nvSpPr>
          <p:spPr>
            <a:xfrm>
              <a:off x="1295400" y="609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762000" y="1460619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752600" y="144602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</p:grpSp>
      <p:cxnSp>
        <p:nvCxnSpPr>
          <p:cNvPr id="22" name="Straight Connector 21"/>
          <p:cNvCxnSpPr>
            <a:stCxn id="18" idx="5"/>
            <a:endCxn id="20" idx="1"/>
          </p:cNvCxnSpPr>
          <p:nvPr/>
        </p:nvCxnSpPr>
        <p:spPr>
          <a:xfrm>
            <a:off x="3754204" y="5583004"/>
            <a:ext cx="187792" cy="567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9" idx="7"/>
          </p:cNvCxnSpPr>
          <p:nvPr/>
        </p:nvCxnSpPr>
        <p:spPr>
          <a:xfrm flipH="1">
            <a:off x="3220804" y="5638800"/>
            <a:ext cx="318966" cy="5258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9" idx="6"/>
            <a:endCxn id="20" idx="2"/>
          </p:cNvCxnSpPr>
          <p:nvPr/>
        </p:nvCxnSpPr>
        <p:spPr>
          <a:xfrm flipV="1">
            <a:off x="3276600" y="6284720"/>
            <a:ext cx="609600" cy="145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81400" y="4717694"/>
            <a:ext cx="646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52852" y="5905044"/>
            <a:ext cx="646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b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86200" y="5579840"/>
            <a:ext cx="646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c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2800" y="3657600"/>
            <a:ext cx="1905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Chromatic number of our graph is 3 because we cannot color it with 2 colors a and b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705600" y="36576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03986" y="3581400"/>
            <a:ext cx="4763814" cy="2893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5943600" y="3733800"/>
            <a:ext cx="236483" cy="3810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0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/>
          <p:cNvCxnSpPr/>
          <p:nvPr/>
        </p:nvCxnSpPr>
        <p:spPr>
          <a:xfrm>
            <a:off x="3485493" y="5211483"/>
            <a:ext cx="553107" cy="56769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51" idx="0"/>
          </p:cNvCxnSpPr>
          <p:nvPr/>
        </p:nvCxnSpPr>
        <p:spPr>
          <a:xfrm flipH="1">
            <a:off x="2671599" y="5251307"/>
            <a:ext cx="99847" cy="56769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171793" y="5312186"/>
            <a:ext cx="515007" cy="6775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3" y="-4924"/>
            <a:ext cx="9144000" cy="817179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Example of CSP –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 Coloring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2" t="47004" r="38167" b="19567"/>
          <a:stretch/>
        </p:blipFill>
        <p:spPr bwMode="auto">
          <a:xfrm>
            <a:off x="914400" y="838200"/>
            <a:ext cx="3234970" cy="270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38200" y="914400"/>
            <a:ext cx="4075386" cy="297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71800" y="990600"/>
            <a:ext cx="186558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Oracle for coloring graph G1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505200" y="2514600"/>
            <a:ext cx="1371600" cy="1232019"/>
            <a:chOff x="762000" y="609600"/>
            <a:chExt cx="1371600" cy="1232019"/>
          </a:xfrm>
        </p:grpSpPr>
        <p:sp>
          <p:nvSpPr>
            <p:cNvPr id="18" name="Oval 17"/>
            <p:cNvSpPr/>
            <p:nvPr/>
          </p:nvSpPr>
          <p:spPr>
            <a:xfrm>
              <a:off x="1295400" y="609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762000" y="1460619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752600" y="144602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</p:grpSp>
      <p:cxnSp>
        <p:nvCxnSpPr>
          <p:cNvPr id="22" name="Straight Connector 21"/>
          <p:cNvCxnSpPr>
            <a:stCxn id="18" idx="5"/>
            <a:endCxn id="20" idx="1"/>
          </p:cNvCxnSpPr>
          <p:nvPr/>
        </p:nvCxnSpPr>
        <p:spPr>
          <a:xfrm>
            <a:off x="4363804" y="2839804"/>
            <a:ext cx="187792" cy="567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9" idx="7"/>
          </p:cNvCxnSpPr>
          <p:nvPr/>
        </p:nvCxnSpPr>
        <p:spPr>
          <a:xfrm flipH="1">
            <a:off x="3830404" y="2895600"/>
            <a:ext cx="318966" cy="5258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9" idx="6"/>
            <a:endCxn id="20" idx="2"/>
          </p:cNvCxnSpPr>
          <p:nvPr/>
        </p:nvCxnSpPr>
        <p:spPr>
          <a:xfrm flipV="1">
            <a:off x="3886200" y="3541520"/>
            <a:ext cx="609600" cy="145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91000" y="1974494"/>
            <a:ext cx="646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62452" y="3161844"/>
            <a:ext cx="646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b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95800" y="2836640"/>
            <a:ext cx="646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c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8325" y="178177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methodology creates such general oracle from the specification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10800000">
            <a:off x="4887638" y="1882617"/>
            <a:ext cx="1234309" cy="614485"/>
          </a:xfrm>
          <a:prstGeom prst="rightArrow">
            <a:avLst/>
          </a:prstGeom>
          <a:solidFill>
            <a:schemeClr val="bg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28600" y="4572000"/>
            <a:ext cx="1371600" cy="92333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Standard Boolean Gates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190093" y="4710499"/>
            <a:ext cx="1371600" cy="646331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Quantum Circuit</a:t>
            </a:r>
            <a:endParaRPr lang="en-US" dirty="0"/>
          </a:p>
        </p:txBody>
      </p:sp>
      <p:cxnSp>
        <p:nvCxnSpPr>
          <p:cNvPr id="16385" name="Straight Arrow Connector 16384"/>
          <p:cNvCxnSpPr>
            <a:endCxn id="31" idx="0"/>
          </p:cNvCxnSpPr>
          <p:nvPr/>
        </p:nvCxnSpPr>
        <p:spPr>
          <a:xfrm flipH="1">
            <a:off x="914400" y="3886200"/>
            <a:ext cx="6858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838200" y="5495330"/>
            <a:ext cx="76200" cy="4482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28600" y="5943600"/>
            <a:ext cx="1371600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FPGA</a:t>
            </a:r>
            <a:endParaRPr lang="en-US" dirty="0"/>
          </a:p>
        </p:txBody>
      </p:sp>
      <p:cxnSp>
        <p:nvCxnSpPr>
          <p:cNvPr id="39" name="Straight Arrow Connector 38"/>
          <p:cNvCxnSpPr>
            <a:endCxn id="33" idx="0"/>
          </p:cNvCxnSpPr>
          <p:nvPr/>
        </p:nvCxnSpPr>
        <p:spPr>
          <a:xfrm>
            <a:off x="2667000" y="3911162"/>
            <a:ext cx="208893" cy="7993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TextBox 16388"/>
          <p:cNvSpPr txBox="1"/>
          <p:nvPr/>
        </p:nvSpPr>
        <p:spPr>
          <a:xfrm>
            <a:off x="2771445" y="4027710"/>
            <a:ext cx="2047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Reversible Logic</a:t>
            </a:r>
            <a:endParaRPr lang="en-US" sz="2000" i="1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913586" y="3021746"/>
            <a:ext cx="1182414" cy="5197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TextBox 16390"/>
          <p:cNvSpPr txBox="1"/>
          <p:nvPr/>
        </p:nvSpPr>
        <p:spPr>
          <a:xfrm>
            <a:off x="6147895" y="3161844"/>
            <a:ext cx="2081705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Backtracking Simulator in PROLOG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913586" y="3750241"/>
            <a:ext cx="1792014" cy="135515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705600" y="4652692"/>
            <a:ext cx="2209800" cy="92333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Standard Boolean Gates converted to Hamiltonians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858000" y="5989766"/>
            <a:ext cx="2209800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FPGA with Random Number Generators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957552" y="5819000"/>
            <a:ext cx="1428093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IBM quantum computer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800146" y="5810014"/>
            <a:ext cx="1428093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Quantum Simulator</a:t>
            </a:r>
            <a:endParaRPr lang="en-US" dirty="0"/>
          </a:p>
        </p:txBody>
      </p:sp>
      <p:sp>
        <p:nvSpPr>
          <p:cNvPr id="16396" name="TextBox 16395"/>
          <p:cNvSpPr txBox="1"/>
          <p:nvPr/>
        </p:nvSpPr>
        <p:spPr>
          <a:xfrm>
            <a:off x="4837386" y="4387333"/>
            <a:ext cx="156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Linear Programming</a:t>
            </a:r>
            <a:endParaRPr lang="en-US" b="1" i="1" dirty="0"/>
          </a:p>
        </p:txBody>
      </p:sp>
      <p:cxnSp>
        <p:nvCxnSpPr>
          <p:cNvPr id="16398" name="Straight Arrow Connector 16397"/>
          <p:cNvCxnSpPr/>
          <p:nvPr/>
        </p:nvCxnSpPr>
        <p:spPr>
          <a:xfrm flipH="1">
            <a:off x="5228239" y="5312186"/>
            <a:ext cx="1477361" cy="67758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42186" y="838200"/>
            <a:ext cx="392561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Methodology – what we do with the oracle?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956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19" y="0"/>
            <a:ext cx="9107214" cy="1295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We think about gates and blocks as </a:t>
            </a:r>
            <a:r>
              <a:rPr lang="en-US" sz="4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 functions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Alan\Documents\AND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76800" y="1776115"/>
            <a:ext cx="124777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81000" y="16002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Think about a gate (a block, a Hamiltonian) as a little processor  that likes to minimize its energy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60224" y="1776115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1538645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15507" y="2039724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3962400" y="1447800"/>
            <a:ext cx="51816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81800" y="16002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like it. I have minimum energy, I am happy, </a:t>
            </a:r>
            <a:r>
              <a:rPr lang="en-US" dirty="0" smtClean="0">
                <a:solidFill>
                  <a:srgbClr val="00B0F0"/>
                </a:solidFill>
              </a:rPr>
              <a:t>let us keep my state this way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1" name="Picture 10" descr="C:\Users\Alan\Documents\AND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74324" y="3604915"/>
            <a:ext cx="124777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157748" y="3604915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413031" y="3869241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413031" y="3346021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3859924" y="3276600"/>
            <a:ext cx="51816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79324" y="34290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like it. I have minimum energy, I am happy, </a:t>
            </a:r>
            <a:r>
              <a:rPr lang="en-US" dirty="0" smtClean="0">
                <a:solidFill>
                  <a:srgbClr val="00B0F0"/>
                </a:solidFill>
              </a:rPr>
              <a:t>let us keep my state this way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7" name="Picture 16" descr="C:\Users\Alan\Documents\AND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24400" y="5436343"/>
            <a:ext cx="124777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6107824" y="5436343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363107" y="5700669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363107" y="5177449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3810000" y="5108028"/>
            <a:ext cx="51816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629400" y="5260428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hate it. I do not have minimum energy.  </a:t>
            </a:r>
            <a:r>
              <a:rPr lang="en-US" dirty="0" smtClean="0">
                <a:solidFill>
                  <a:srgbClr val="FF0000"/>
                </a:solidFill>
              </a:rPr>
              <a:t>I need to change signals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3" name="Picture 22" descr="C:\Users\Alan\Documents\AND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19200" y="4578883"/>
            <a:ext cx="124777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2466975" y="4603023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914400" y="423695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936734" y="4846418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pic>
        <p:nvPicPr>
          <p:cNvPr id="27" name="Picture 26" descr="C:\Users\Alan\Documents\AND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71525" y="5938139"/>
            <a:ext cx="124777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2019300" y="5962279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66725" y="5596206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489059" y="6205674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3048000" y="5029200"/>
            <a:ext cx="1143000" cy="56700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477814" y="5857816"/>
            <a:ext cx="1828800" cy="47528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14021" y="3831489"/>
            <a:ext cx="2190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I am happy again</a:t>
            </a:r>
            <a:endParaRPr 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5821362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 to solve 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Constraint 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Satisfaction 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b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Optimization Problems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Generalized Oracles 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17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2578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Bottom-up rather than Top-Down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Gates and blocks, not Unitary or </a:t>
            </a:r>
            <a:r>
              <a:rPr lang="en-US" dirty="0" err="1" smtClean="0"/>
              <a:t>Permutative</a:t>
            </a:r>
            <a:r>
              <a:rPr lang="en-US" dirty="0" smtClean="0"/>
              <a:t> Matrices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libraries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Blocks: logic, arithmetic, predicates, problem-specific (like controlled counters)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Subset-of-set, versus </a:t>
            </a:r>
            <a:r>
              <a:rPr lang="en-US" dirty="0" err="1" smtClean="0"/>
              <a:t>permutative</a:t>
            </a:r>
            <a:r>
              <a:rPr lang="en-US" dirty="0" smtClean="0"/>
              <a:t>, versus mappings, versus combinations without repetitions,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Encoding of data (short codes, one-hot, thermometer,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Calculate abstract complexity such as number of iterations of oracle.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Calculate detailed complexity in terms of number of </a:t>
            </a:r>
            <a:r>
              <a:rPr lang="en-US" dirty="0" err="1" smtClean="0"/>
              <a:t>qubits</a:t>
            </a:r>
            <a:r>
              <a:rPr lang="en-US" dirty="0" smtClean="0"/>
              <a:t>, number of gates, number of pulses,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Reusing of problem reductions, design tricks and verified blocks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Special synthesis algorithms for symmetric functions, ESOPs, PSOE, factorized forms, adders, controlled-adders, constant-multipliers, comparators, etc. = we use engineering design practices.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Using QSHARP, QISKIT, QUIPPER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Using Prolog for Oracle Simulation.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Ternary logic.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13943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points of our methodology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317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Grover Algorithm and Quantum Oracles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75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0370" r="74583" b="12222"/>
          <a:stretch>
            <a:fillRect/>
          </a:stretch>
        </p:blipFill>
        <p:spPr bwMode="auto">
          <a:xfrm>
            <a:off x="2174875" y="17463"/>
            <a:ext cx="6975475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ounded Rectangle 3"/>
          <p:cNvSpPr>
            <a:spLocks noChangeArrowheads="1"/>
          </p:cNvSpPr>
          <p:nvPr/>
        </p:nvSpPr>
        <p:spPr bwMode="auto">
          <a:xfrm>
            <a:off x="6397625" y="152400"/>
            <a:ext cx="1295400" cy="4572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101600" y="36513"/>
            <a:ext cx="2181225" cy="8302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pl-PL" altLang="pl-PL" sz="2400">
                <a:latin typeface="Times New Roman" pitchFamily="18" charset="0"/>
              </a:rPr>
              <a:t>Second Example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3581400" y="685800"/>
            <a:ext cx="2590800" cy="1828800"/>
          </a:xfrm>
          <a:prstGeom prst="rect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5511800" y="2290763"/>
            <a:ext cx="182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pl-PL" altLang="pl-PL" sz="1200">
                <a:latin typeface="Times New Roman" pitchFamily="18" charset="0"/>
              </a:rPr>
              <a:t>oracle</a:t>
            </a:r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6172200" y="685800"/>
            <a:ext cx="2743200" cy="990600"/>
          </a:xfrm>
          <a:prstGeom prst="rect">
            <a:avLst/>
          </a:prstGeom>
          <a:noFill/>
          <a:ln w="952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7683500" y="598488"/>
            <a:ext cx="1803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pl-PL" altLang="pl-PL" sz="1100">
                <a:latin typeface="Times New Roman" pitchFamily="18" charset="0"/>
              </a:rPr>
              <a:t>Inversion by mean</a:t>
            </a:r>
          </a:p>
        </p:txBody>
      </p:sp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3022600" y="2559050"/>
            <a:ext cx="6127750" cy="33813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pl-PL" altLang="pl-PL" sz="1600" i="0">
                <a:latin typeface="Times New Roman" pitchFamily="18" charset="0"/>
              </a:rPr>
              <a:t>One repetition of GroverLoop for 2-SAT Problem, full circuit has two</a:t>
            </a:r>
          </a:p>
        </p:txBody>
      </p:sp>
      <p:sp>
        <p:nvSpPr>
          <p:cNvPr id="17418" name="Rectangle 9"/>
          <p:cNvSpPr>
            <a:spLocks noChangeArrowheads="1"/>
          </p:cNvSpPr>
          <p:nvPr/>
        </p:nvSpPr>
        <p:spPr bwMode="auto">
          <a:xfrm>
            <a:off x="2514600" y="4419600"/>
            <a:ext cx="2514600" cy="1524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17419" name="Rectangle 12"/>
          <p:cNvSpPr>
            <a:spLocks noChangeArrowheads="1"/>
          </p:cNvSpPr>
          <p:nvPr/>
        </p:nvSpPr>
        <p:spPr bwMode="auto">
          <a:xfrm>
            <a:off x="7340600" y="4446588"/>
            <a:ext cx="342900" cy="12541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11" name="TextBox 10"/>
          <p:cNvSpPr txBox="1"/>
          <p:nvPr/>
        </p:nvSpPr>
        <p:spPr>
          <a:xfrm>
            <a:off x="2155825" y="4325938"/>
            <a:ext cx="1524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20900" y="4548188"/>
            <a:ext cx="2222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6625" y="4730750"/>
            <a:ext cx="2222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19325" y="4900613"/>
            <a:ext cx="2222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22500" y="5060950"/>
            <a:ext cx="2222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24088" y="5229225"/>
            <a:ext cx="2222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19325" y="5414963"/>
            <a:ext cx="2222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32025" y="5600700"/>
            <a:ext cx="2222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7428" name="TextBox 11"/>
          <p:cNvSpPr txBox="1">
            <a:spLocks noChangeArrowheads="1"/>
          </p:cNvSpPr>
          <p:nvPr/>
        </p:nvSpPr>
        <p:spPr bwMode="auto">
          <a:xfrm>
            <a:off x="1811338" y="1943100"/>
            <a:ext cx="1109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pl-PL" altLang="pl-PL" sz="1800">
                <a:solidFill>
                  <a:srgbClr val="FF0000"/>
                </a:solidFill>
                <a:latin typeface="Times New Roman" pitchFamily="18" charset="0"/>
              </a:rPr>
              <a:t>Weight 1</a:t>
            </a:r>
          </a:p>
        </p:txBody>
      </p:sp>
      <p:sp>
        <p:nvSpPr>
          <p:cNvPr id="17429" name="TextBox 22"/>
          <p:cNvSpPr txBox="1">
            <a:spLocks noChangeArrowheads="1"/>
          </p:cNvSpPr>
          <p:nvPr/>
        </p:nvSpPr>
        <p:spPr bwMode="auto">
          <a:xfrm>
            <a:off x="1735138" y="1655763"/>
            <a:ext cx="1165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pl-PL" altLang="pl-PL" sz="1800">
                <a:solidFill>
                  <a:srgbClr val="FF0000"/>
                </a:solidFill>
                <a:latin typeface="Times New Roman" pitchFamily="18" charset="0"/>
              </a:rPr>
              <a:t>Weight 2</a:t>
            </a:r>
          </a:p>
        </p:txBody>
      </p:sp>
      <p:sp>
        <p:nvSpPr>
          <p:cNvPr id="17430" name="TextBox 23"/>
          <p:cNvSpPr txBox="1">
            <a:spLocks noChangeArrowheads="1"/>
          </p:cNvSpPr>
          <p:nvPr/>
        </p:nvSpPr>
        <p:spPr bwMode="auto">
          <a:xfrm>
            <a:off x="1733550" y="1373188"/>
            <a:ext cx="1289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pl-PL" altLang="pl-PL" sz="1800">
                <a:solidFill>
                  <a:srgbClr val="FF0000"/>
                </a:solidFill>
                <a:latin typeface="Times New Roman" pitchFamily="18" charset="0"/>
              </a:rPr>
              <a:t>Weight 4</a:t>
            </a:r>
          </a:p>
        </p:txBody>
      </p:sp>
      <p:sp>
        <p:nvSpPr>
          <p:cNvPr id="17431" name="TextBox 24"/>
          <p:cNvSpPr txBox="1">
            <a:spLocks noChangeArrowheads="1"/>
          </p:cNvSpPr>
          <p:nvPr/>
        </p:nvSpPr>
        <p:spPr bwMode="auto">
          <a:xfrm>
            <a:off x="1741488" y="1057275"/>
            <a:ext cx="1247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pl-PL" altLang="pl-PL" sz="1800">
                <a:solidFill>
                  <a:srgbClr val="FF0000"/>
                </a:solidFill>
                <a:latin typeface="Times New Roman" pitchFamily="18" charset="0"/>
              </a:rPr>
              <a:t>Weight 8</a:t>
            </a:r>
          </a:p>
        </p:txBody>
      </p:sp>
      <p:sp>
        <p:nvSpPr>
          <p:cNvPr id="17432" name="TextBox 25"/>
          <p:cNvSpPr txBox="1">
            <a:spLocks noChangeArrowheads="1"/>
          </p:cNvSpPr>
          <p:nvPr/>
        </p:nvSpPr>
        <p:spPr bwMode="auto">
          <a:xfrm>
            <a:off x="1643063" y="709613"/>
            <a:ext cx="1177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pl-PL" altLang="pl-PL" sz="1800">
                <a:solidFill>
                  <a:srgbClr val="FF0000"/>
                </a:solidFill>
                <a:latin typeface="Times New Roman" pitchFamily="18" charset="0"/>
              </a:rPr>
              <a:t>Weight 16</a:t>
            </a: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395288" y="4114800"/>
            <a:ext cx="1214437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l-PL" altLang="pl-PL" sz="1800" dirty="0" smtClean="0"/>
              <a:t>2+1=3</a:t>
            </a:r>
          </a:p>
        </p:txBody>
      </p:sp>
      <p:sp>
        <p:nvSpPr>
          <p:cNvPr id="34" name="TextBox 13"/>
          <p:cNvSpPr txBox="1">
            <a:spLocks noChangeArrowheads="1"/>
          </p:cNvSpPr>
          <p:nvPr/>
        </p:nvSpPr>
        <p:spPr bwMode="auto">
          <a:xfrm>
            <a:off x="268288" y="5268913"/>
            <a:ext cx="1725612" cy="369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l-PL" altLang="pl-PL" sz="1800" dirty="0" smtClean="0"/>
              <a:t>16+4+2+1=23</a:t>
            </a:r>
          </a:p>
        </p:txBody>
      </p:sp>
      <p:cxnSp>
        <p:nvCxnSpPr>
          <p:cNvPr id="17435" name="Straight Arrow Connector 6"/>
          <p:cNvCxnSpPr>
            <a:cxnSpLocks noChangeShapeType="1"/>
            <a:stCxn id="20" idx="0"/>
          </p:cNvCxnSpPr>
          <p:nvPr/>
        </p:nvCxnSpPr>
        <p:spPr bwMode="auto">
          <a:xfrm flipH="1">
            <a:off x="1838325" y="5414963"/>
            <a:ext cx="492125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13"/>
          <p:cNvSpPr txBox="1">
            <a:spLocks noChangeArrowheads="1"/>
          </p:cNvSpPr>
          <p:nvPr/>
        </p:nvSpPr>
        <p:spPr bwMode="auto">
          <a:xfrm>
            <a:off x="-4763" y="5745163"/>
            <a:ext cx="1982788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l-PL" altLang="pl-PL" sz="1800" dirty="0" smtClean="0"/>
              <a:t>16+8+4+2+1=31</a:t>
            </a:r>
          </a:p>
        </p:txBody>
      </p:sp>
      <p:cxnSp>
        <p:nvCxnSpPr>
          <p:cNvPr id="17437" name="Straight Arrow Connector 4"/>
          <p:cNvCxnSpPr>
            <a:cxnSpLocks noChangeShapeType="1"/>
            <a:stCxn id="21" idx="1"/>
          </p:cNvCxnSpPr>
          <p:nvPr/>
        </p:nvCxnSpPr>
        <p:spPr bwMode="auto">
          <a:xfrm flipH="1">
            <a:off x="1811338" y="5770563"/>
            <a:ext cx="420687" cy="1698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8" name="Straight Arrow Connector 8"/>
          <p:cNvCxnSpPr>
            <a:cxnSpLocks noChangeShapeType="1"/>
            <a:stCxn id="15" idx="1"/>
          </p:cNvCxnSpPr>
          <p:nvPr/>
        </p:nvCxnSpPr>
        <p:spPr bwMode="auto">
          <a:xfrm flipH="1">
            <a:off x="1643063" y="4718050"/>
            <a:ext cx="477837" cy="12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13"/>
          <p:cNvSpPr txBox="1">
            <a:spLocks noChangeArrowheads="1"/>
          </p:cNvSpPr>
          <p:nvPr/>
        </p:nvSpPr>
        <p:spPr bwMode="auto">
          <a:xfrm>
            <a:off x="511175" y="4673600"/>
            <a:ext cx="1725613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l-PL" altLang="pl-PL" sz="1800" dirty="0" smtClean="0"/>
              <a:t>4+2+1=7</a:t>
            </a:r>
          </a:p>
        </p:txBody>
      </p:sp>
      <p:cxnSp>
        <p:nvCxnSpPr>
          <p:cNvPr id="17440" name="Straight Arrow Connector 11"/>
          <p:cNvCxnSpPr>
            <a:cxnSpLocks noChangeShapeType="1"/>
          </p:cNvCxnSpPr>
          <p:nvPr/>
        </p:nvCxnSpPr>
        <p:spPr bwMode="auto">
          <a:xfrm flipH="1" flipV="1">
            <a:off x="1438275" y="4325938"/>
            <a:ext cx="682625" cy="1206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41" name="Straight Arrow Connector 42"/>
          <p:cNvCxnSpPr>
            <a:cxnSpLocks noChangeShapeType="1"/>
          </p:cNvCxnSpPr>
          <p:nvPr/>
        </p:nvCxnSpPr>
        <p:spPr bwMode="auto">
          <a:xfrm flipH="1">
            <a:off x="1495425" y="4687888"/>
            <a:ext cx="657225" cy="2254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268288" y="3733800"/>
            <a:ext cx="17097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1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 for solutions</a:t>
            </a:r>
          </a:p>
        </p:txBody>
      </p:sp>
      <p:sp>
        <p:nvSpPr>
          <p:cNvPr id="17443" name="Rectangle 23"/>
          <p:cNvSpPr>
            <a:spLocks noChangeArrowheads="1"/>
          </p:cNvSpPr>
          <p:nvPr/>
        </p:nvSpPr>
        <p:spPr bwMode="auto">
          <a:xfrm>
            <a:off x="28575" y="3581400"/>
            <a:ext cx="2092325" cy="2667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17444" name="TextBox 24"/>
          <p:cNvSpPr txBox="1">
            <a:spLocks noChangeArrowheads="1"/>
          </p:cNvSpPr>
          <p:nvPr/>
        </p:nvSpPr>
        <p:spPr bwMode="auto">
          <a:xfrm>
            <a:off x="101600" y="2897188"/>
            <a:ext cx="24590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pl-PL" altLang="pl-PL" sz="1600">
                <a:latin typeface="Times New Roman" pitchFamily="18" charset="0"/>
              </a:rPr>
              <a:t>Problem has 4 solutions, as shown in Truth Table 2.2.</a:t>
            </a:r>
          </a:p>
        </p:txBody>
      </p:sp>
      <p:sp>
        <p:nvSpPr>
          <p:cNvPr id="17445" name="Right Arrow 30"/>
          <p:cNvSpPr>
            <a:spLocks noChangeArrowheads="1"/>
          </p:cNvSpPr>
          <p:nvPr/>
        </p:nvSpPr>
        <p:spPr bwMode="auto">
          <a:xfrm>
            <a:off x="990600" y="1427163"/>
            <a:ext cx="619125" cy="315912"/>
          </a:xfrm>
          <a:prstGeom prst="rightArrow">
            <a:avLst>
              <a:gd name="adj1" fmla="val 50000"/>
              <a:gd name="adj2" fmla="val 5006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17446" name="TextBox 31"/>
          <p:cNvSpPr txBox="1">
            <a:spLocks noChangeArrowheads="1"/>
          </p:cNvSpPr>
          <p:nvPr/>
        </p:nvSpPr>
        <p:spPr bwMode="auto">
          <a:xfrm>
            <a:off x="61913" y="1330325"/>
            <a:ext cx="1266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pl-PL" altLang="pl-PL" sz="1200">
                <a:latin typeface="Times New Roman" pitchFamily="18" charset="0"/>
              </a:rPr>
              <a:t>Remember weights</a:t>
            </a:r>
          </a:p>
        </p:txBody>
      </p:sp>
    </p:spTree>
    <p:extLst>
      <p:ext uri="{BB962C8B-B14F-4D97-AF65-F5344CB8AC3E}">
        <p14:creationId xmlns:p14="http://schemas.microsoft.com/office/powerpoint/2010/main" val="129351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 fontScale="90000"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Essence of Quantum Algorithm of Grover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87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4371" r="76389" b="54170"/>
          <a:stretch/>
        </p:blipFill>
        <p:spPr bwMode="auto">
          <a:xfrm>
            <a:off x="160262" y="942832"/>
            <a:ext cx="8001000" cy="51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5535990" y="3612045"/>
            <a:ext cx="3268738" cy="246696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3232826" y="6572709"/>
            <a:ext cx="2133600" cy="2460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kumimoji="0" lang="pl-PL" altLang="pl-PL" sz="1000" dirty="0">
                <a:latin typeface="Times New Roman" pitchFamily="18" charset="0"/>
              </a:rPr>
              <a:t>Phase of our 4 solutions is different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800" y="6158682"/>
            <a:ext cx="2514600" cy="43021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Magnitude  of our 4 solutions is amplified</a:t>
            </a:r>
          </a:p>
        </p:txBody>
      </p:sp>
      <p:cxnSp>
        <p:nvCxnSpPr>
          <p:cNvPr id="18440" name="Straight Arrow Connector 5"/>
          <p:cNvCxnSpPr>
            <a:cxnSpLocks noChangeShapeType="1"/>
          </p:cNvCxnSpPr>
          <p:nvPr/>
        </p:nvCxnSpPr>
        <p:spPr bwMode="auto">
          <a:xfrm flipH="1" flipV="1">
            <a:off x="5299528" y="1732446"/>
            <a:ext cx="5334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5532361" y="1982477"/>
            <a:ext cx="6096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128" y="1173646"/>
            <a:ext cx="1981200" cy="1968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After vector of </a:t>
            </a:r>
            <a:r>
              <a:rPr lang="en-US" sz="1400" b="1" dirty="0" err="1" smtClean="0">
                <a:solidFill>
                  <a:schemeClr val="tx1"/>
                </a:solidFill>
              </a:rPr>
              <a:t>Hadamards</a:t>
            </a:r>
            <a:r>
              <a:rPr lang="en-US" sz="1400" b="1" dirty="0" smtClean="0">
                <a:solidFill>
                  <a:schemeClr val="tx1"/>
                </a:solidFill>
              </a:rPr>
              <a:t>  all solutions are equally probable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After oracle solutions are in negative phase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60262" y="292387"/>
            <a:ext cx="52578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pl-PL" altLang="pl-PL" sz="2400" i="0" dirty="0">
                <a:latin typeface="Times New Roman" pitchFamily="18" charset="0"/>
              </a:rPr>
              <a:t>1/2</a:t>
            </a:r>
            <a:r>
              <a:rPr kumimoji="0" lang="pl-PL" altLang="pl-PL" i="0" dirty="0">
                <a:latin typeface="Times New Roman" pitchFamily="18" charset="0"/>
              </a:rPr>
              <a:t>|00</a:t>
            </a:r>
            <a:r>
              <a:rPr kumimoji="0" lang="pl-PL" altLang="pl-PL" i="0" dirty="0">
                <a:latin typeface="Times New Roman" pitchFamily="18" charset="0"/>
                <a:sym typeface="Symbol" pitchFamily="18" charset="2"/>
              </a:rPr>
              <a:t>+</a:t>
            </a:r>
            <a:r>
              <a:rPr kumimoji="0" lang="pl-PL" altLang="pl-PL" sz="2400" i="0" dirty="0">
                <a:latin typeface="Times New Roman" pitchFamily="18" charset="0"/>
              </a:rPr>
              <a:t>1/2</a:t>
            </a:r>
            <a:r>
              <a:rPr kumimoji="0" lang="pl-PL" altLang="pl-PL" i="0" dirty="0">
                <a:latin typeface="Times New Roman" pitchFamily="18" charset="0"/>
              </a:rPr>
              <a:t>|01</a:t>
            </a:r>
            <a:r>
              <a:rPr kumimoji="0" lang="pl-PL" altLang="pl-PL" i="0" dirty="0">
                <a:latin typeface="Times New Roman" pitchFamily="18" charset="0"/>
                <a:sym typeface="Symbol" pitchFamily="18" charset="2"/>
              </a:rPr>
              <a:t>+</a:t>
            </a:r>
            <a:r>
              <a:rPr kumimoji="0" lang="pl-PL" altLang="pl-PL" sz="2400" i="0" dirty="0">
                <a:latin typeface="Times New Roman" pitchFamily="18" charset="0"/>
              </a:rPr>
              <a:t>1/2</a:t>
            </a:r>
            <a:r>
              <a:rPr kumimoji="0" lang="pl-PL" altLang="pl-PL" i="0" dirty="0">
                <a:latin typeface="Times New Roman" pitchFamily="18" charset="0"/>
              </a:rPr>
              <a:t>|10</a:t>
            </a:r>
            <a:r>
              <a:rPr kumimoji="0" lang="pl-PL" altLang="pl-PL" i="0" dirty="0">
                <a:latin typeface="Times New Roman" pitchFamily="18" charset="0"/>
                <a:sym typeface="Symbol" pitchFamily="18" charset="2"/>
              </a:rPr>
              <a:t>+</a:t>
            </a:r>
            <a:r>
              <a:rPr kumimoji="0" lang="pl-PL" altLang="pl-PL" sz="2400" i="0" dirty="0">
                <a:latin typeface="Times New Roman" pitchFamily="18" charset="0"/>
              </a:rPr>
              <a:t>1/2</a:t>
            </a:r>
            <a:r>
              <a:rPr kumimoji="0" lang="pl-PL" altLang="pl-PL" i="0" dirty="0">
                <a:latin typeface="Times New Roman" pitchFamily="18" charset="0"/>
              </a:rPr>
              <a:t>|11</a:t>
            </a:r>
            <a:r>
              <a:rPr kumimoji="0" lang="pl-PL" altLang="pl-PL" i="0" dirty="0" smtClean="0">
                <a:latin typeface="Times New Roman" pitchFamily="18" charset="0"/>
                <a:sym typeface="Symbol" pitchFamily="18" charset="2"/>
              </a:rPr>
              <a:t></a:t>
            </a:r>
            <a:endParaRPr kumimoji="0" lang="pl-PL" altLang="pl-PL" i="0" dirty="0">
              <a:latin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057400" y="877162"/>
            <a:ext cx="1143000" cy="13326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41928" y="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would be for 2 variables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63860" y="9568"/>
            <a:ext cx="163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Superposition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5912" y="76942"/>
            <a:ext cx="1790700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FIRST ITERATION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12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52769" r="76389" b="7037"/>
          <a:stretch>
            <a:fillRect/>
          </a:stretch>
        </p:blipFill>
        <p:spPr bwMode="auto">
          <a:xfrm>
            <a:off x="76200" y="0"/>
            <a:ext cx="8342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5410200" y="2895600"/>
            <a:ext cx="2590800" cy="33528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7" name="TextBox 6"/>
          <p:cNvSpPr txBox="1"/>
          <p:nvPr/>
        </p:nvSpPr>
        <p:spPr>
          <a:xfrm>
            <a:off x="5448300" y="5754688"/>
            <a:ext cx="2514600" cy="43021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Magnitude  of our 4 solutions is amplified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2800" y="6261370"/>
            <a:ext cx="2819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6184900"/>
            <a:ext cx="1143000" cy="533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8" y="38100"/>
            <a:ext cx="9117012" cy="112395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sz="3600" dirty="0" smtClean="0">
                <a:solidFill>
                  <a:srgbClr val="FF0000"/>
                </a:solidFill>
              </a:rPr>
              <a:t>Let us compare states after </a:t>
            </a:r>
            <a:r>
              <a:rPr lang="pl-PL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</a:t>
            </a:r>
            <a:r>
              <a:rPr lang="pl-PL" sz="3600" dirty="0" smtClean="0">
                <a:solidFill>
                  <a:srgbClr val="FF0000"/>
                </a:solidFill>
              </a:rPr>
              <a:t> and </a:t>
            </a: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</a:t>
            </a:r>
            <a:r>
              <a:rPr lang="pl-PL" sz="3600" dirty="0" smtClean="0">
                <a:solidFill>
                  <a:srgbClr val="FF0000"/>
                </a:solidFill>
              </a:rPr>
              <a:t> iteration</a:t>
            </a:r>
            <a:endParaRPr lang="pl-PL" sz="3600" dirty="0">
              <a:solidFill>
                <a:srgbClr val="FF0000"/>
              </a:solidFill>
            </a:endParaRPr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2" t="70187" r="76389" b="12396"/>
          <a:stretch>
            <a:fillRect/>
          </a:stretch>
        </p:blipFill>
        <p:spPr bwMode="auto">
          <a:xfrm>
            <a:off x="4795838" y="1193800"/>
            <a:ext cx="47450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9" t="30363" r="76389" b="54024"/>
          <a:stretch>
            <a:fillRect/>
          </a:stretch>
        </p:blipFill>
        <p:spPr bwMode="auto">
          <a:xfrm>
            <a:off x="-4763" y="1193800"/>
            <a:ext cx="5086351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3" name="Straight Connector 6"/>
          <p:cNvCxnSpPr>
            <a:cxnSpLocks noChangeShapeType="1"/>
          </p:cNvCxnSpPr>
          <p:nvPr/>
        </p:nvCxnSpPr>
        <p:spPr bwMode="auto">
          <a:xfrm>
            <a:off x="-233363" y="2108200"/>
            <a:ext cx="4800601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4" name="Straight Connector 8"/>
          <p:cNvCxnSpPr>
            <a:cxnSpLocks noChangeShapeType="1"/>
          </p:cNvCxnSpPr>
          <p:nvPr/>
        </p:nvCxnSpPr>
        <p:spPr bwMode="auto">
          <a:xfrm>
            <a:off x="5329238" y="1803400"/>
            <a:ext cx="4800600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5" name="Straight Arrow Connector 3"/>
          <p:cNvCxnSpPr>
            <a:cxnSpLocks noChangeShapeType="1"/>
          </p:cNvCxnSpPr>
          <p:nvPr/>
        </p:nvCxnSpPr>
        <p:spPr bwMode="auto">
          <a:xfrm flipV="1">
            <a:off x="5329238" y="5003800"/>
            <a:ext cx="45720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6" name="TextBox 4"/>
          <p:cNvSpPr txBox="1">
            <a:spLocks noChangeArrowheads="1"/>
          </p:cNvSpPr>
          <p:nvPr/>
        </p:nvSpPr>
        <p:spPr bwMode="auto">
          <a:xfrm>
            <a:off x="5148263" y="5603875"/>
            <a:ext cx="323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pl-PL" altLang="pl-PL" sz="2000">
                <a:latin typeface="Times New Roman" pitchFamily="18" charset="0"/>
              </a:rPr>
              <a:t>3</a:t>
            </a:r>
          </a:p>
        </p:txBody>
      </p:sp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5757863" y="5594350"/>
            <a:ext cx="323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pl-PL" altLang="pl-PL" sz="2000">
                <a:latin typeface="Times New Roman" pitchFamily="18" charset="0"/>
              </a:rPr>
              <a:t>7</a:t>
            </a:r>
          </a:p>
        </p:txBody>
      </p:sp>
      <p:cxnSp>
        <p:nvCxnSpPr>
          <p:cNvPr id="22538" name="Straight Arrow Connector 10"/>
          <p:cNvCxnSpPr>
            <a:cxnSpLocks noChangeShapeType="1"/>
            <a:stCxn id="22537" idx="0"/>
          </p:cNvCxnSpPr>
          <p:nvPr/>
        </p:nvCxnSpPr>
        <p:spPr bwMode="auto">
          <a:xfrm flipV="1">
            <a:off x="5919788" y="5080000"/>
            <a:ext cx="114300" cy="514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9" name="TextBox 13"/>
          <p:cNvSpPr txBox="1">
            <a:spLocks noChangeArrowheads="1"/>
          </p:cNvSpPr>
          <p:nvPr/>
        </p:nvSpPr>
        <p:spPr bwMode="auto">
          <a:xfrm>
            <a:off x="7585075" y="5565775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pl-PL" altLang="pl-PL" sz="2000">
                <a:latin typeface="Times New Roman" pitchFamily="18" charset="0"/>
              </a:rPr>
              <a:t>31</a:t>
            </a:r>
          </a:p>
        </p:txBody>
      </p:sp>
      <p:cxnSp>
        <p:nvCxnSpPr>
          <p:cNvPr id="22540" name="Straight Arrow Connector 14"/>
          <p:cNvCxnSpPr>
            <a:cxnSpLocks noChangeShapeType="1"/>
          </p:cNvCxnSpPr>
          <p:nvPr/>
        </p:nvCxnSpPr>
        <p:spPr bwMode="auto">
          <a:xfrm flipV="1">
            <a:off x="7794625" y="5337175"/>
            <a:ext cx="57150" cy="3190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41" name="TextBox 16"/>
          <p:cNvSpPr txBox="1">
            <a:spLocks noChangeArrowheads="1"/>
          </p:cNvSpPr>
          <p:nvPr/>
        </p:nvSpPr>
        <p:spPr bwMode="auto">
          <a:xfrm>
            <a:off x="6648450" y="5565775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pl-PL" altLang="pl-PL" sz="2000">
                <a:latin typeface="Times New Roman" pitchFamily="18" charset="0"/>
              </a:rPr>
              <a:t>23</a:t>
            </a:r>
          </a:p>
        </p:txBody>
      </p:sp>
      <p:cxnSp>
        <p:nvCxnSpPr>
          <p:cNvPr id="22542" name="Straight Arrow Connector 17"/>
          <p:cNvCxnSpPr>
            <a:cxnSpLocks noChangeShapeType="1"/>
            <a:stCxn id="22541" idx="0"/>
          </p:cNvCxnSpPr>
          <p:nvPr/>
        </p:nvCxnSpPr>
        <p:spPr bwMode="auto">
          <a:xfrm flipV="1">
            <a:off x="6915150" y="5080000"/>
            <a:ext cx="319088" cy="4857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609600" y="5765800"/>
            <a:ext cx="2667000" cy="9239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l-PL" sz="1800" dirty="0"/>
              <a:t>Even measuring now the probability of finding one of solutions is high</a:t>
            </a:r>
          </a:p>
        </p:txBody>
      </p:sp>
      <p:sp>
        <p:nvSpPr>
          <p:cNvPr id="22544" name="TextBox 26"/>
          <p:cNvSpPr txBox="1">
            <a:spLocks noChangeArrowheads="1"/>
          </p:cNvSpPr>
          <p:nvPr/>
        </p:nvSpPr>
        <p:spPr bwMode="auto">
          <a:xfrm>
            <a:off x="4805363" y="6003925"/>
            <a:ext cx="46482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pl-PL" altLang="pl-PL" sz="1800">
                <a:latin typeface="Times New Roman" pitchFamily="18" charset="0"/>
              </a:rPr>
              <a:t>Measuring after two iterations the probability of measuring one of solutions is very high</a:t>
            </a:r>
          </a:p>
        </p:txBody>
      </p:sp>
    </p:spTree>
    <p:extLst>
      <p:ext uri="{BB962C8B-B14F-4D97-AF65-F5344CB8AC3E}">
        <p14:creationId xmlns:p14="http://schemas.microsoft.com/office/powerpoint/2010/main" val="88682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Grover for Graph Coloring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076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590800" y="0"/>
            <a:ext cx="6553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altLang="pl-PL" sz="3200" b="1" i="0" dirty="0" smtClean="0">
                <a:latin typeface="Arial" pitchFamily="34" charset="0"/>
              </a:rPr>
              <a:t> A Simple </a:t>
            </a:r>
            <a:r>
              <a:rPr lang="en-US" altLang="pl-PL" sz="3200" b="1" i="0" dirty="0">
                <a:latin typeface="Arial" pitchFamily="34" charset="0"/>
              </a:rPr>
              <a:t>Graph Coloring Problem</a:t>
            </a:r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381000" y="762000"/>
            <a:ext cx="533400" cy="533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pl-PL" sz="1800" i="0">
                <a:latin typeface="Arial" pitchFamily="34" charset="0"/>
              </a:rPr>
              <a:t>2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1143000" y="1524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pl-PL" sz="1800" i="0">
                <a:latin typeface="Arial" pitchFamily="34" charset="0"/>
              </a:rPr>
              <a:t>1</a:t>
            </a: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1905000" y="685800"/>
            <a:ext cx="533400" cy="533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pl-PL" sz="1800" i="0">
                <a:latin typeface="Arial" pitchFamily="34" charset="0"/>
              </a:rPr>
              <a:t>3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1371600" y="1371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pl-PL" sz="1800" i="0">
                <a:latin typeface="Arial" pitchFamily="34" charset="0"/>
              </a:rPr>
              <a:t>4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V="1">
            <a:off x="838200" y="533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1600200" y="5334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V="1">
            <a:off x="914400" y="990600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1752600" y="11430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2438400" y="1295400"/>
            <a:ext cx="685800" cy="457200"/>
          </a:xfrm>
          <a:prstGeom prst="line">
            <a:avLst/>
          </a:prstGeom>
          <a:noFill/>
          <a:ln w="76200" cmpd="tri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838200" y="11430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3810000" y="24384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3810000" y="25908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3810000" y="28956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3810000" y="30480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3810000" y="34290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3810000" y="35814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3810000" y="38862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3810000" y="40386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76200" y="2133600"/>
            <a:ext cx="2895600" cy="3460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pl-PL" sz="1600" i="0">
                <a:latin typeface="Arial" pitchFamily="34" charset="0"/>
              </a:rPr>
              <a:t>Two wires for color of node 1</a:t>
            </a:r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2895600" y="2362200"/>
            <a:ext cx="838200" cy="152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228600" y="2667000"/>
            <a:ext cx="2895600" cy="3460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pl-PL" sz="1600" i="0">
                <a:latin typeface="Arial" pitchFamily="34" charset="0"/>
              </a:rPr>
              <a:t>Two wires for color of node 2</a:t>
            </a:r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3048000" y="2895600"/>
            <a:ext cx="838200" cy="152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381000" y="3200400"/>
            <a:ext cx="2895600" cy="3460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pl-PL" sz="1600" i="0">
                <a:latin typeface="Arial" pitchFamily="34" charset="0"/>
              </a:rPr>
              <a:t>Two wires for color of node 3</a:t>
            </a:r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3200400" y="3429000"/>
            <a:ext cx="838200" cy="152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-76200" y="3886200"/>
            <a:ext cx="2895600" cy="3460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pl-PL" sz="1600" i="0">
                <a:latin typeface="Arial" pitchFamily="34" charset="0"/>
              </a:rPr>
              <a:t>Two wires for color of node 4</a:t>
            </a:r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 flipV="1">
            <a:off x="2743200" y="3962400"/>
            <a:ext cx="914400" cy="152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4114800" y="25908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4191000" y="2438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>
            <a:off x="4343400" y="30480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>
            <a:off x="4419600" y="28956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3962400" y="4343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pl-PL" sz="3200" b="1" i="0">
                <a:latin typeface="Arial" pitchFamily="34" charset="0"/>
                <a:sym typeface="Symbol" pitchFamily="18" charset="2"/>
              </a:rPr>
              <a:t></a:t>
            </a:r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42672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 flipV="1">
            <a:off x="3352800" y="5029200"/>
            <a:ext cx="914400" cy="152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1066800" y="4876800"/>
            <a:ext cx="2286000" cy="4667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pl-PL" sz="1200" b="1">
                <a:solidFill>
                  <a:srgbClr val="FF0066"/>
                </a:solidFill>
                <a:latin typeface="Arial" pitchFamily="34" charset="0"/>
              </a:rPr>
              <a:t>Gives “1” when nodes 1 and 2 have different colors</a:t>
            </a:r>
          </a:p>
        </p:txBody>
      </p:sp>
      <p:sp>
        <p:nvSpPr>
          <p:cNvPr id="28709" name="Line 37"/>
          <p:cNvSpPr>
            <a:spLocks noChangeShapeType="1"/>
          </p:cNvSpPr>
          <p:nvPr/>
        </p:nvSpPr>
        <p:spPr bwMode="auto">
          <a:xfrm>
            <a:off x="4953000" y="25908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0" name="Line 38"/>
          <p:cNvSpPr>
            <a:spLocks noChangeShapeType="1"/>
          </p:cNvSpPr>
          <p:nvPr/>
        </p:nvSpPr>
        <p:spPr bwMode="auto">
          <a:xfrm>
            <a:off x="5029200" y="2438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1" name="Line 39"/>
          <p:cNvSpPr>
            <a:spLocks noChangeShapeType="1"/>
          </p:cNvSpPr>
          <p:nvPr/>
        </p:nvSpPr>
        <p:spPr bwMode="auto">
          <a:xfrm>
            <a:off x="5181600" y="3429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2" name="Line 40"/>
          <p:cNvSpPr>
            <a:spLocks noChangeShapeType="1"/>
          </p:cNvSpPr>
          <p:nvPr/>
        </p:nvSpPr>
        <p:spPr bwMode="auto">
          <a:xfrm>
            <a:off x="5257800" y="3581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3" name="Rectangle 41"/>
          <p:cNvSpPr>
            <a:spLocks noChangeArrowheads="1"/>
          </p:cNvSpPr>
          <p:nvPr/>
        </p:nvSpPr>
        <p:spPr bwMode="auto">
          <a:xfrm>
            <a:off x="4800600" y="4343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pl-PL" sz="3200" b="1" i="0">
                <a:latin typeface="Arial" pitchFamily="34" charset="0"/>
                <a:sym typeface="Symbol" pitchFamily="18" charset="2"/>
              </a:rPr>
              <a:t></a:t>
            </a:r>
          </a:p>
        </p:txBody>
      </p:sp>
      <p:sp>
        <p:nvSpPr>
          <p:cNvPr id="28714" name="Line 42"/>
          <p:cNvSpPr>
            <a:spLocks noChangeShapeType="1"/>
          </p:cNvSpPr>
          <p:nvPr/>
        </p:nvSpPr>
        <p:spPr bwMode="auto">
          <a:xfrm>
            <a:off x="51054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5" name="Line 43"/>
          <p:cNvSpPr>
            <a:spLocks noChangeShapeType="1"/>
          </p:cNvSpPr>
          <p:nvPr/>
        </p:nvSpPr>
        <p:spPr bwMode="auto">
          <a:xfrm>
            <a:off x="5791200" y="28956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6" name="Line 44"/>
          <p:cNvSpPr>
            <a:spLocks noChangeShapeType="1"/>
          </p:cNvSpPr>
          <p:nvPr/>
        </p:nvSpPr>
        <p:spPr bwMode="auto">
          <a:xfrm>
            <a:off x="5867400" y="3048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7" name="Line 45"/>
          <p:cNvSpPr>
            <a:spLocks noChangeShapeType="1"/>
          </p:cNvSpPr>
          <p:nvPr/>
        </p:nvSpPr>
        <p:spPr bwMode="auto">
          <a:xfrm>
            <a:off x="6019800" y="3429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8" name="Line 46"/>
          <p:cNvSpPr>
            <a:spLocks noChangeShapeType="1"/>
          </p:cNvSpPr>
          <p:nvPr/>
        </p:nvSpPr>
        <p:spPr bwMode="auto">
          <a:xfrm>
            <a:off x="6096000" y="3581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9" name="Rectangle 47"/>
          <p:cNvSpPr>
            <a:spLocks noChangeArrowheads="1"/>
          </p:cNvSpPr>
          <p:nvPr/>
        </p:nvSpPr>
        <p:spPr bwMode="auto">
          <a:xfrm>
            <a:off x="5638800" y="4343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pl-PL" sz="3200" b="1" i="0">
                <a:latin typeface="Arial" pitchFamily="34" charset="0"/>
                <a:sym typeface="Symbol" pitchFamily="18" charset="2"/>
              </a:rPr>
              <a:t></a:t>
            </a:r>
          </a:p>
        </p:txBody>
      </p:sp>
      <p:sp>
        <p:nvSpPr>
          <p:cNvPr id="28720" name="Line 48"/>
          <p:cNvSpPr>
            <a:spLocks noChangeShapeType="1"/>
          </p:cNvSpPr>
          <p:nvPr/>
        </p:nvSpPr>
        <p:spPr bwMode="auto">
          <a:xfrm>
            <a:off x="59436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1" name="Text Box 49"/>
          <p:cNvSpPr txBox="1">
            <a:spLocks noChangeArrowheads="1"/>
          </p:cNvSpPr>
          <p:nvPr/>
        </p:nvSpPr>
        <p:spPr bwMode="auto">
          <a:xfrm>
            <a:off x="4365625" y="5021263"/>
            <a:ext cx="51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pl-PL" sz="1400" b="1" i="0">
                <a:latin typeface="Arial" pitchFamily="34" charset="0"/>
              </a:rPr>
              <a:t>1</a:t>
            </a:r>
            <a:r>
              <a:rPr kumimoji="0" lang="en-US" altLang="pl-PL" sz="1400" b="1" i="0">
                <a:latin typeface="Arial" pitchFamily="34" charset="0"/>
                <a:sym typeface="Symbol" pitchFamily="18" charset="2"/>
              </a:rPr>
              <a:t>2</a:t>
            </a:r>
          </a:p>
        </p:txBody>
      </p:sp>
      <p:sp>
        <p:nvSpPr>
          <p:cNvPr id="28722" name="Text Box 50"/>
          <p:cNvSpPr txBox="1">
            <a:spLocks noChangeArrowheads="1"/>
          </p:cNvSpPr>
          <p:nvPr/>
        </p:nvSpPr>
        <p:spPr bwMode="auto">
          <a:xfrm>
            <a:off x="5105400" y="4953000"/>
            <a:ext cx="51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pl-PL" sz="1400" b="1" i="0">
                <a:latin typeface="Arial" pitchFamily="34" charset="0"/>
              </a:rPr>
              <a:t>1</a:t>
            </a:r>
            <a:r>
              <a:rPr kumimoji="0" lang="en-US" altLang="pl-PL" sz="1400" b="1" i="0">
                <a:latin typeface="Arial" pitchFamily="34" charset="0"/>
                <a:sym typeface="Symbol" pitchFamily="18" charset="2"/>
              </a:rPr>
              <a:t>3</a:t>
            </a:r>
          </a:p>
        </p:txBody>
      </p:sp>
      <p:sp>
        <p:nvSpPr>
          <p:cNvPr id="28723" name="Text Box 51"/>
          <p:cNvSpPr txBox="1">
            <a:spLocks noChangeArrowheads="1"/>
          </p:cNvSpPr>
          <p:nvPr/>
        </p:nvSpPr>
        <p:spPr bwMode="auto">
          <a:xfrm>
            <a:off x="5943600" y="4953000"/>
            <a:ext cx="51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pl-PL" sz="1400" b="1" i="0">
                <a:latin typeface="Arial" pitchFamily="34" charset="0"/>
              </a:rPr>
              <a:t>2</a:t>
            </a:r>
            <a:r>
              <a:rPr kumimoji="0" lang="en-US" altLang="pl-PL" sz="1400" b="1" i="0">
                <a:latin typeface="Arial" pitchFamily="34" charset="0"/>
                <a:sym typeface="Symbol" pitchFamily="18" charset="2"/>
              </a:rPr>
              <a:t>3</a:t>
            </a:r>
          </a:p>
        </p:txBody>
      </p:sp>
      <p:sp>
        <p:nvSpPr>
          <p:cNvPr id="28724" name="Line 52"/>
          <p:cNvSpPr>
            <a:spLocks noChangeShapeType="1"/>
          </p:cNvSpPr>
          <p:nvPr/>
        </p:nvSpPr>
        <p:spPr bwMode="auto">
          <a:xfrm>
            <a:off x="6629400" y="28956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5" name="Line 53"/>
          <p:cNvSpPr>
            <a:spLocks noChangeShapeType="1"/>
          </p:cNvSpPr>
          <p:nvPr/>
        </p:nvSpPr>
        <p:spPr bwMode="auto">
          <a:xfrm>
            <a:off x="6705600" y="3048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6" name="Line 54"/>
          <p:cNvSpPr>
            <a:spLocks noChangeShapeType="1"/>
          </p:cNvSpPr>
          <p:nvPr/>
        </p:nvSpPr>
        <p:spPr bwMode="auto">
          <a:xfrm>
            <a:off x="6858000" y="3886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7" name="Line 55"/>
          <p:cNvSpPr>
            <a:spLocks noChangeShapeType="1"/>
          </p:cNvSpPr>
          <p:nvPr/>
        </p:nvSpPr>
        <p:spPr bwMode="auto">
          <a:xfrm>
            <a:off x="6934200" y="4038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8" name="Rectangle 56"/>
          <p:cNvSpPr>
            <a:spLocks noChangeArrowheads="1"/>
          </p:cNvSpPr>
          <p:nvPr/>
        </p:nvSpPr>
        <p:spPr bwMode="auto">
          <a:xfrm>
            <a:off x="6477000" y="4343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pl-PL" sz="3200" b="1" i="0">
                <a:latin typeface="Arial" pitchFamily="34" charset="0"/>
                <a:sym typeface="Symbol" pitchFamily="18" charset="2"/>
              </a:rPr>
              <a:t></a:t>
            </a:r>
          </a:p>
        </p:txBody>
      </p:sp>
      <p:sp>
        <p:nvSpPr>
          <p:cNvPr id="28729" name="Line 57"/>
          <p:cNvSpPr>
            <a:spLocks noChangeShapeType="1"/>
          </p:cNvSpPr>
          <p:nvPr/>
        </p:nvSpPr>
        <p:spPr bwMode="auto">
          <a:xfrm>
            <a:off x="67818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0" name="Text Box 58"/>
          <p:cNvSpPr txBox="1">
            <a:spLocks noChangeArrowheads="1"/>
          </p:cNvSpPr>
          <p:nvPr/>
        </p:nvSpPr>
        <p:spPr bwMode="auto">
          <a:xfrm>
            <a:off x="6727825" y="4953000"/>
            <a:ext cx="51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pl-PL" sz="1400" b="1" i="0">
                <a:latin typeface="Arial" pitchFamily="34" charset="0"/>
              </a:rPr>
              <a:t>2</a:t>
            </a:r>
            <a:r>
              <a:rPr kumimoji="0" lang="en-US" altLang="pl-PL" sz="1400" b="1" i="0">
                <a:latin typeface="Arial" pitchFamily="34" charset="0"/>
                <a:sym typeface="Symbol" pitchFamily="18" charset="2"/>
              </a:rPr>
              <a:t>4</a:t>
            </a:r>
          </a:p>
        </p:txBody>
      </p:sp>
      <p:sp>
        <p:nvSpPr>
          <p:cNvPr id="28731" name="Line 59"/>
          <p:cNvSpPr>
            <a:spLocks noChangeShapeType="1"/>
          </p:cNvSpPr>
          <p:nvPr/>
        </p:nvSpPr>
        <p:spPr bwMode="auto">
          <a:xfrm flipH="1">
            <a:off x="7467600" y="3429000"/>
            <a:ext cx="222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2" name="Line 60"/>
          <p:cNvSpPr>
            <a:spLocks noChangeShapeType="1"/>
          </p:cNvSpPr>
          <p:nvPr/>
        </p:nvSpPr>
        <p:spPr bwMode="auto">
          <a:xfrm flipH="1">
            <a:off x="7543800" y="3581400"/>
            <a:ext cx="222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3" name="Line 61"/>
          <p:cNvSpPr>
            <a:spLocks noChangeShapeType="1"/>
          </p:cNvSpPr>
          <p:nvPr/>
        </p:nvSpPr>
        <p:spPr bwMode="auto">
          <a:xfrm>
            <a:off x="7718425" y="3886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4" name="Line 62"/>
          <p:cNvSpPr>
            <a:spLocks noChangeShapeType="1"/>
          </p:cNvSpPr>
          <p:nvPr/>
        </p:nvSpPr>
        <p:spPr bwMode="auto">
          <a:xfrm>
            <a:off x="7794625" y="4038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5" name="Rectangle 63"/>
          <p:cNvSpPr>
            <a:spLocks noChangeArrowheads="1"/>
          </p:cNvSpPr>
          <p:nvPr/>
        </p:nvSpPr>
        <p:spPr bwMode="auto">
          <a:xfrm>
            <a:off x="7337425" y="4343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pl-PL" sz="3200" b="1" i="0">
                <a:latin typeface="Arial" pitchFamily="34" charset="0"/>
                <a:sym typeface="Symbol" pitchFamily="18" charset="2"/>
              </a:rPr>
              <a:t></a:t>
            </a:r>
          </a:p>
        </p:txBody>
      </p:sp>
      <p:sp>
        <p:nvSpPr>
          <p:cNvPr id="28736" name="Line 64"/>
          <p:cNvSpPr>
            <a:spLocks noChangeShapeType="1"/>
          </p:cNvSpPr>
          <p:nvPr/>
        </p:nvSpPr>
        <p:spPr bwMode="auto">
          <a:xfrm>
            <a:off x="7642225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7" name="Text Box 65"/>
          <p:cNvSpPr txBox="1">
            <a:spLocks noChangeArrowheads="1"/>
          </p:cNvSpPr>
          <p:nvPr/>
        </p:nvSpPr>
        <p:spPr bwMode="auto">
          <a:xfrm>
            <a:off x="7620000" y="4953000"/>
            <a:ext cx="51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pl-PL" sz="1400" b="1" i="0">
                <a:latin typeface="Arial" pitchFamily="34" charset="0"/>
              </a:rPr>
              <a:t>3</a:t>
            </a:r>
            <a:r>
              <a:rPr kumimoji="0" lang="en-US" altLang="pl-PL" sz="1400" b="1" i="0">
                <a:latin typeface="Arial" pitchFamily="34" charset="0"/>
                <a:sym typeface="Symbol" pitchFamily="18" charset="2"/>
              </a:rPr>
              <a:t>4</a:t>
            </a:r>
          </a:p>
        </p:txBody>
      </p:sp>
      <p:sp>
        <p:nvSpPr>
          <p:cNvPr id="28738" name="AutoShape 66"/>
          <p:cNvSpPr>
            <a:spLocks noChangeArrowheads="1"/>
          </p:cNvSpPr>
          <p:nvPr/>
        </p:nvSpPr>
        <p:spPr bwMode="auto">
          <a:xfrm>
            <a:off x="8001000" y="5715000"/>
            <a:ext cx="533400" cy="53340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8739" name="Line 67"/>
          <p:cNvSpPr>
            <a:spLocks noChangeShapeType="1"/>
          </p:cNvSpPr>
          <p:nvPr/>
        </p:nvSpPr>
        <p:spPr bwMode="auto">
          <a:xfrm>
            <a:off x="4267200" y="5105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0" name="Line 68"/>
          <p:cNvSpPr>
            <a:spLocks noChangeShapeType="1"/>
          </p:cNvSpPr>
          <p:nvPr/>
        </p:nvSpPr>
        <p:spPr bwMode="auto">
          <a:xfrm>
            <a:off x="4267200" y="61722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1" name="Line 69"/>
          <p:cNvSpPr>
            <a:spLocks noChangeShapeType="1"/>
          </p:cNvSpPr>
          <p:nvPr/>
        </p:nvSpPr>
        <p:spPr bwMode="auto">
          <a:xfrm>
            <a:off x="7620000" y="510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2" name="Line 70"/>
          <p:cNvSpPr>
            <a:spLocks noChangeShapeType="1"/>
          </p:cNvSpPr>
          <p:nvPr/>
        </p:nvSpPr>
        <p:spPr bwMode="auto">
          <a:xfrm>
            <a:off x="7620000" y="5791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3" name="Text Box 71"/>
          <p:cNvSpPr txBox="1">
            <a:spLocks noChangeArrowheads="1"/>
          </p:cNvSpPr>
          <p:nvPr/>
        </p:nvSpPr>
        <p:spPr bwMode="auto">
          <a:xfrm>
            <a:off x="7239000" y="6400800"/>
            <a:ext cx="1905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pl-PL" sz="1200" i="0">
                <a:latin typeface="Arial" pitchFamily="34" charset="0"/>
              </a:rPr>
              <a:t>Value 1 for good coloring</a:t>
            </a:r>
          </a:p>
        </p:txBody>
      </p:sp>
      <p:sp>
        <p:nvSpPr>
          <p:cNvPr id="28744" name="Line 72"/>
          <p:cNvSpPr>
            <a:spLocks noChangeShapeType="1"/>
          </p:cNvSpPr>
          <p:nvPr/>
        </p:nvSpPr>
        <p:spPr bwMode="auto">
          <a:xfrm>
            <a:off x="8534400" y="5943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5" name="Line 73"/>
          <p:cNvSpPr>
            <a:spLocks noChangeShapeType="1"/>
          </p:cNvSpPr>
          <p:nvPr/>
        </p:nvSpPr>
        <p:spPr bwMode="auto">
          <a:xfrm>
            <a:off x="6781800" y="5029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6" name="Line 74"/>
          <p:cNvSpPr>
            <a:spLocks noChangeShapeType="1"/>
          </p:cNvSpPr>
          <p:nvPr/>
        </p:nvSpPr>
        <p:spPr bwMode="auto">
          <a:xfrm>
            <a:off x="6781800" y="5867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7" name="Line 75"/>
          <p:cNvSpPr>
            <a:spLocks noChangeShapeType="1"/>
          </p:cNvSpPr>
          <p:nvPr/>
        </p:nvSpPr>
        <p:spPr bwMode="auto">
          <a:xfrm>
            <a:off x="5943600" y="5105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8" name="Line 76"/>
          <p:cNvSpPr>
            <a:spLocks noChangeShapeType="1"/>
          </p:cNvSpPr>
          <p:nvPr/>
        </p:nvSpPr>
        <p:spPr bwMode="auto">
          <a:xfrm>
            <a:off x="5943600" y="5943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9" name="Line 77"/>
          <p:cNvSpPr>
            <a:spLocks noChangeShapeType="1"/>
          </p:cNvSpPr>
          <p:nvPr/>
        </p:nvSpPr>
        <p:spPr bwMode="auto">
          <a:xfrm>
            <a:off x="5105400" y="6019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50" name="Line 78"/>
          <p:cNvSpPr>
            <a:spLocks noChangeShapeType="1"/>
          </p:cNvSpPr>
          <p:nvPr/>
        </p:nvSpPr>
        <p:spPr bwMode="auto">
          <a:xfrm>
            <a:off x="5105400" y="5105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51" name="Text Box 79"/>
          <p:cNvSpPr txBox="1">
            <a:spLocks noChangeArrowheads="1"/>
          </p:cNvSpPr>
          <p:nvPr/>
        </p:nvSpPr>
        <p:spPr bwMode="auto">
          <a:xfrm>
            <a:off x="4800600" y="1219200"/>
            <a:ext cx="2209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pl-PL" sz="1800" i="0">
                <a:latin typeface="Arial" pitchFamily="34" charset="0"/>
              </a:rPr>
              <a:t>We need to give all possible colors here</a:t>
            </a:r>
          </a:p>
        </p:txBody>
      </p:sp>
      <p:sp>
        <p:nvSpPr>
          <p:cNvPr id="28752" name="Line 80"/>
          <p:cNvSpPr>
            <a:spLocks noChangeShapeType="1"/>
          </p:cNvSpPr>
          <p:nvPr/>
        </p:nvSpPr>
        <p:spPr bwMode="auto">
          <a:xfrm flipH="1">
            <a:off x="3962400" y="1752600"/>
            <a:ext cx="838200" cy="1447800"/>
          </a:xfrm>
          <a:prstGeom prst="line">
            <a:avLst/>
          </a:prstGeom>
          <a:noFill/>
          <a:ln w="76200" cmpd="tri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53" name="Text Box 81"/>
          <p:cNvSpPr txBox="1">
            <a:spLocks noChangeArrowheads="1"/>
          </p:cNvSpPr>
          <p:nvPr/>
        </p:nvSpPr>
        <p:spPr bwMode="auto">
          <a:xfrm>
            <a:off x="8382000" y="5257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pl-PL" sz="2400">
                <a:latin typeface="Times New Roman" pitchFamily="18" charset="0"/>
              </a:rPr>
              <a:t>F(x)</a:t>
            </a:r>
          </a:p>
        </p:txBody>
      </p:sp>
    </p:spTree>
    <p:extLst>
      <p:ext uri="{BB962C8B-B14F-4D97-AF65-F5344CB8AC3E}">
        <p14:creationId xmlns:p14="http://schemas.microsoft.com/office/powerpoint/2010/main" val="144972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433"/>
          <p:cNvGrpSpPr>
            <a:grpSpLocks/>
          </p:cNvGrpSpPr>
          <p:nvPr/>
        </p:nvGrpSpPr>
        <p:grpSpPr bwMode="auto">
          <a:xfrm>
            <a:off x="-38100" y="1588"/>
            <a:ext cx="9182100" cy="762000"/>
            <a:chOff x="0" y="0"/>
            <a:chExt cx="9181514" cy="762000"/>
          </a:xfrm>
        </p:grpSpPr>
        <p:sp>
          <p:nvSpPr>
            <p:cNvPr id="29775" name="Shape 431"/>
            <p:cNvSpPr>
              <a:spLocks noChangeArrowheads="1"/>
            </p:cNvSpPr>
            <p:nvPr/>
          </p:nvSpPr>
          <p:spPr bwMode="auto">
            <a:xfrm>
              <a:off x="0" y="0"/>
              <a:ext cx="9181514" cy="762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5719" tIns="45719" rIns="45719" bIns="45719" anchor="ctr"/>
            <a:lstStyle/>
            <a:p>
              <a:endParaRPr lang="pl-PL" altLang="pl-PL" sz="2800">
                <a:solidFill>
                  <a:srgbClr val="FF0000"/>
                </a:solidFill>
              </a:endParaRPr>
            </a:p>
          </p:txBody>
        </p:sp>
        <p:sp>
          <p:nvSpPr>
            <p:cNvPr id="432" name="Shape 432"/>
            <p:cNvSpPr/>
            <p:nvPr/>
          </p:nvSpPr>
          <p:spPr>
            <a:xfrm>
              <a:off x="131755" y="57150"/>
              <a:ext cx="8843398" cy="647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wrap="none" lIns="45719" tIns="45719" rIns="45719" bIns="45719" anchor="ctr">
              <a:spAutoFit/>
            </a:bodyPr>
            <a:lstStyle/>
            <a:p>
              <a:pPr>
                <a:defRPr sz="2800"/>
              </a:pPr>
              <a:r>
                <a:rPr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Sequential </a:t>
              </a:r>
              <a:r>
                <a:rPr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Generator </a:t>
              </a:r>
              <a:r>
                <a:rPr sz="2800" dirty="0">
                  <a:solidFill>
                    <a:srgbClr val="FF0000"/>
                  </a:solidFill>
                </a:rPr>
                <a:t>and Oracle for Graph Coloring</a:t>
              </a:r>
            </a:p>
          </p:txBody>
        </p:sp>
      </p:grpSp>
      <p:sp>
        <p:nvSpPr>
          <p:cNvPr id="434" name="Shape 434"/>
          <p:cNvSpPr/>
          <p:nvPr/>
        </p:nvSpPr>
        <p:spPr>
          <a:xfrm>
            <a:off x="3810000" y="2438400"/>
            <a:ext cx="42672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3810000" y="2590800"/>
            <a:ext cx="42672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436" name="Shape 436"/>
          <p:cNvSpPr/>
          <p:nvPr/>
        </p:nvSpPr>
        <p:spPr>
          <a:xfrm>
            <a:off x="3810000" y="2895600"/>
            <a:ext cx="42672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437" name="Shape 437"/>
          <p:cNvSpPr/>
          <p:nvPr/>
        </p:nvSpPr>
        <p:spPr>
          <a:xfrm>
            <a:off x="3810000" y="3048000"/>
            <a:ext cx="42672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3810000" y="3429000"/>
            <a:ext cx="42672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3810000" y="3581400"/>
            <a:ext cx="42672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440" name="Shape 440"/>
          <p:cNvSpPr/>
          <p:nvPr/>
        </p:nvSpPr>
        <p:spPr>
          <a:xfrm>
            <a:off x="3810000" y="3886200"/>
            <a:ext cx="42672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441" name="Shape 441"/>
          <p:cNvSpPr/>
          <p:nvPr/>
        </p:nvSpPr>
        <p:spPr>
          <a:xfrm>
            <a:off x="3810000" y="4038600"/>
            <a:ext cx="42672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442" name="Shape 442"/>
          <p:cNvSpPr/>
          <p:nvPr/>
        </p:nvSpPr>
        <p:spPr>
          <a:xfrm flipH="1">
            <a:off x="4191000" y="2438400"/>
            <a:ext cx="0" cy="19812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4343400" y="3048000"/>
            <a:ext cx="0" cy="18288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444" name="Shape 444"/>
          <p:cNvSpPr/>
          <p:nvPr/>
        </p:nvSpPr>
        <p:spPr>
          <a:xfrm flipH="1">
            <a:off x="4419600" y="2895600"/>
            <a:ext cx="0" cy="19812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grpSp>
        <p:nvGrpSpPr>
          <p:cNvPr id="29710" name="Group 447"/>
          <p:cNvGrpSpPr>
            <a:grpSpLocks/>
          </p:cNvGrpSpPr>
          <p:nvPr/>
        </p:nvGrpSpPr>
        <p:grpSpPr bwMode="auto">
          <a:xfrm>
            <a:off x="3962400" y="4256088"/>
            <a:ext cx="533400" cy="708025"/>
            <a:chOff x="0" y="-87245"/>
            <a:chExt cx="533400" cy="707884"/>
          </a:xfrm>
        </p:grpSpPr>
        <p:sp>
          <p:nvSpPr>
            <p:cNvPr id="29773" name="Shape 445"/>
            <p:cNvSpPr>
              <a:spLocks noChangeArrowheads="1"/>
            </p:cNvSpPr>
            <p:nvPr/>
          </p:nvSpPr>
          <p:spPr bwMode="auto">
            <a:xfrm>
              <a:off x="0" y="0"/>
              <a:ext cx="5334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5719" tIns="45719" rIns="45719" bIns="45719" anchor="ctr"/>
            <a:lstStyle/>
            <a:p>
              <a:endParaRPr lang="pl-PL" altLang="pl-PL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endParaRPr>
            </a:p>
          </p:txBody>
        </p:sp>
        <p:sp>
          <p:nvSpPr>
            <p:cNvPr id="29774" name="Shape 446"/>
            <p:cNvSpPr>
              <a:spLocks noChangeArrowheads="1"/>
            </p:cNvSpPr>
            <p:nvPr/>
          </p:nvSpPr>
          <p:spPr bwMode="auto">
            <a:xfrm>
              <a:off x="103108" y="-87245"/>
              <a:ext cx="327184" cy="707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>
              <a:spAutoFit/>
            </a:bodyPr>
            <a:lstStyle/>
            <a:p>
              <a:r>
                <a:rPr lang="pl-PL" altLang="pl-PL" sz="4000">
                  <a:latin typeface="Symbol" pitchFamily="18" charset="2"/>
                  <a:ea typeface="Symbol" pitchFamily="18" charset="2"/>
                  <a:cs typeface="Symbol" pitchFamily="18" charset="2"/>
                  <a:sym typeface="Symbol" pitchFamily="18" charset="2"/>
                </a:rPr>
                <a:t>≠</a:t>
              </a:r>
            </a:p>
          </p:txBody>
        </p:sp>
      </p:grpSp>
      <p:sp>
        <p:nvSpPr>
          <p:cNvPr id="448" name="Shape 448"/>
          <p:cNvSpPr/>
          <p:nvPr/>
        </p:nvSpPr>
        <p:spPr>
          <a:xfrm>
            <a:off x="4267200" y="4876800"/>
            <a:ext cx="0" cy="2286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449" name="Shape 449"/>
          <p:cNvSpPr/>
          <p:nvPr/>
        </p:nvSpPr>
        <p:spPr>
          <a:xfrm flipV="1">
            <a:off x="3352800" y="5029200"/>
            <a:ext cx="914400" cy="152400"/>
          </a:xfrm>
          <a:prstGeom prst="line">
            <a:avLst/>
          </a:prstGeom>
          <a:ln>
            <a:solidFill>
              <a:srgbClr val="FF0066"/>
            </a:solidFill>
            <a:tailEnd type="triangle"/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29713" name="Shape 450"/>
          <p:cNvSpPr>
            <a:spLocks noChangeArrowheads="1"/>
          </p:cNvSpPr>
          <p:nvPr/>
        </p:nvSpPr>
        <p:spPr bwMode="auto">
          <a:xfrm>
            <a:off x="1066800" y="4876800"/>
            <a:ext cx="2286000" cy="45085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</a:pPr>
            <a:r>
              <a:rPr lang="pl-PL" altLang="pl-PL" sz="1200">
                <a:solidFill>
                  <a:srgbClr val="FF0066"/>
                </a:solidFill>
              </a:rPr>
              <a:t>Gives “1” when nodes 1 and 2 have different colors</a:t>
            </a:r>
          </a:p>
        </p:txBody>
      </p:sp>
      <p:sp>
        <p:nvSpPr>
          <p:cNvPr id="451" name="Shape 451"/>
          <p:cNvSpPr/>
          <p:nvPr/>
        </p:nvSpPr>
        <p:spPr>
          <a:xfrm>
            <a:off x="4953000" y="2590800"/>
            <a:ext cx="0" cy="18288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452" name="Shape 452"/>
          <p:cNvSpPr/>
          <p:nvPr/>
        </p:nvSpPr>
        <p:spPr>
          <a:xfrm flipH="1">
            <a:off x="5029200" y="2438400"/>
            <a:ext cx="0" cy="19812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5181600" y="3429000"/>
            <a:ext cx="0" cy="13716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5257800" y="3581400"/>
            <a:ext cx="0" cy="12192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grpSp>
        <p:nvGrpSpPr>
          <p:cNvPr id="29718" name="Group 457"/>
          <p:cNvGrpSpPr>
            <a:grpSpLocks/>
          </p:cNvGrpSpPr>
          <p:nvPr/>
        </p:nvGrpSpPr>
        <p:grpSpPr bwMode="auto">
          <a:xfrm>
            <a:off x="4800600" y="4286250"/>
            <a:ext cx="533400" cy="647700"/>
            <a:chOff x="0" y="-56468"/>
            <a:chExt cx="533400" cy="646329"/>
          </a:xfrm>
        </p:grpSpPr>
        <p:sp>
          <p:nvSpPr>
            <p:cNvPr id="29771" name="Shape 455"/>
            <p:cNvSpPr>
              <a:spLocks noChangeArrowheads="1"/>
            </p:cNvSpPr>
            <p:nvPr/>
          </p:nvSpPr>
          <p:spPr bwMode="auto">
            <a:xfrm>
              <a:off x="0" y="0"/>
              <a:ext cx="5334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5719" tIns="45719" rIns="45719" bIns="45719" anchor="ctr"/>
            <a:lstStyle/>
            <a:p>
              <a:endParaRPr lang="pl-PL" altLang="pl-PL" sz="36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endParaRPr>
            </a:p>
          </p:txBody>
        </p:sp>
        <p:sp>
          <p:nvSpPr>
            <p:cNvPr id="29772" name="Shape 456"/>
            <p:cNvSpPr>
              <a:spLocks noChangeArrowheads="1"/>
            </p:cNvSpPr>
            <p:nvPr/>
          </p:nvSpPr>
          <p:spPr bwMode="auto">
            <a:xfrm>
              <a:off x="103108" y="-56468"/>
              <a:ext cx="369651" cy="646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tIns="45719" rIns="45719" bIns="45719" anchor="ctr">
              <a:spAutoFit/>
            </a:bodyPr>
            <a:lstStyle/>
            <a:p>
              <a:r>
                <a:rPr lang="pl-PL" altLang="pl-PL" sz="3600">
                  <a:latin typeface="Symbol" pitchFamily="18" charset="2"/>
                  <a:ea typeface="Symbol" pitchFamily="18" charset="2"/>
                  <a:cs typeface="Symbol" pitchFamily="18" charset="2"/>
                  <a:sym typeface="Symbol" pitchFamily="18" charset="2"/>
                </a:rPr>
                <a:t>≠</a:t>
              </a:r>
            </a:p>
          </p:txBody>
        </p:sp>
      </p:grpSp>
      <p:sp>
        <p:nvSpPr>
          <p:cNvPr id="458" name="Shape 458"/>
          <p:cNvSpPr/>
          <p:nvPr/>
        </p:nvSpPr>
        <p:spPr>
          <a:xfrm>
            <a:off x="5105400" y="4876800"/>
            <a:ext cx="0" cy="2286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459" name="Shape 459"/>
          <p:cNvSpPr/>
          <p:nvPr/>
        </p:nvSpPr>
        <p:spPr>
          <a:xfrm>
            <a:off x="5791200" y="2895600"/>
            <a:ext cx="0" cy="15240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5867400" y="3048000"/>
            <a:ext cx="0" cy="13716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461" name="Shape 461"/>
          <p:cNvSpPr/>
          <p:nvPr/>
        </p:nvSpPr>
        <p:spPr>
          <a:xfrm>
            <a:off x="6019800" y="3429000"/>
            <a:ext cx="0" cy="13716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6096000" y="3581400"/>
            <a:ext cx="0" cy="12192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grpSp>
        <p:nvGrpSpPr>
          <p:cNvPr id="29724" name="Group 465"/>
          <p:cNvGrpSpPr>
            <a:grpSpLocks/>
          </p:cNvGrpSpPr>
          <p:nvPr/>
        </p:nvGrpSpPr>
        <p:grpSpPr bwMode="auto">
          <a:xfrm>
            <a:off x="5638800" y="4343400"/>
            <a:ext cx="533400" cy="533400"/>
            <a:chOff x="0" y="0"/>
            <a:chExt cx="533400" cy="533400"/>
          </a:xfrm>
        </p:grpSpPr>
        <p:sp>
          <p:nvSpPr>
            <p:cNvPr id="29769" name="Shape 463"/>
            <p:cNvSpPr>
              <a:spLocks noChangeArrowheads="1"/>
            </p:cNvSpPr>
            <p:nvPr/>
          </p:nvSpPr>
          <p:spPr bwMode="auto">
            <a:xfrm>
              <a:off x="0" y="0"/>
              <a:ext cx="5334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5719" tIns="45719" rIns="45719" bIns="45719" anchor="ctr"/>
            <a:lstStyle/>
            <a:p>
              <a:endParaRPr lang="pl-PL" altLang="pl-PL" sz="28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endParaRPr>
            </a:p>
          </p:txBody>
        </p:sp>
        <p:sp>
          <p:nvSpPr>
            <p:cNvPr id="29770" name="Shape 464"/>
            <p:cNvSpPr>
              <a:spLocks noChangeArrowheads="1"/>
            </p:cNvSpPr>
            <p:nvPr/>
          </p:nvSpPr>
          <p:spPr bwMode="auto">
            <a:xfrm>
              <a:off x="103108" y="5087"/>
              <a:ext cx="307133" cy="523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tIns="45719" rIns="45719" bIns="45719" anchor="ctr">
              <a:spAutoFit/>
            </a:bodyPr>
            <a:lstStyle/>
            <a:p>
              <a:r>
                <a:rPr lang="pl-PL" altLang="pl-PL" sz="2800">
                  <a:latin typeface="Symbol" pitchFamily="18" charset="2"/>
                  <a:ea typeface="Symbol" pitchFamily="18" charset="2"/>
                  <a:cs typeface="Symbol" pitchFamily="18" charset="2"/>
                  <a:sym typeface="Symbol" pitchFamily="18" charset="2"/>
                </a:rPr>
                <a:t>≠</a:t>
              </a:r>
            </a:p>
          </p:txBody>
        </p:sp>
      </p:grpSp>
      <p:sp>
        <p:nvSpPr>
          <p:cNvPr id="466" name="Shape 466"/>
          <p:cNvSpPr/>
          <p:nvPr/>
        </p:nvSpPr>
        <p:spPr>
          <a:xfrm>
            <a:off x="5943600" y="4876800"/>
            <a:ext cx="0" cy="2286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29726" name="Shape 467"/>
          <p:cNvSpPr>
            <a:spLocks noChangeArrowheads="1"/>
          </p:cNvSpPr>
          <p:nvPr/>
        </p:nvSpPr>
        <p:spPr bwMode="auto">
          <a:xfrm>
            <a:off x="4365625" y="5021263"/>
            <a:ext cx="511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800"/>
              </a:spcBef>
            </a:pPr>
            <a:r>
              <a:rPr lang="pl-PL" altLang="pl-PL" sz="1400"/>
              <a:t>1</a:t>
            </a:r>
            <a:r>
              <a:rPr lang="pl-PL" altLang="pl-PL" sz="1400">
                <a:latin typeface="Symbol" pitchFamily="18" charset="2"/>
                <a:sym typeface="Symbol" pitchFamily="18" charset="2"/>
              </a:rPr>
              <a:t></a:t>
            </a:r>
            <a:r>
              <a:rPr lang="pl-PL" altLang="pl-PL" sz="1400"/>
              <a:t>2</a:t>
            </a:r>
          </a:p>
        </p:txBody>
      </p:sp>
      <p:sp>
        <p:nvSpPr>
          <p:cNvPr id="29727" name="Shape 468"/>
          <p:cNvSpPr>
            <a:spLocks noChangeArrowheads="1"/>
          </p:cNvSpPr>
          <p:nvPr/>
        </p:nvSpPr>
        <p:spPr bwMode="auto">
          <a:xfrm>
            <a:off x="5105400" y="4953000"/>
            <a:ext cx="511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800"/>
              </a:spcBef>
            </a:pPr>
            <a:r>
              <a:rPr lang="pl-PL" altLang="pl-PL" sz="1400"/>
              <a:t>1</a:t>
            </a:r>
            <a:r>
              <a:rPr lang="pl-PL" altLang="pl-PL" sz="1400">
                <a:latin typeface="Symbol" pitchFamily="18" charset="2"/>
                <a:sym typeface="Symbol" pitchFamily="18" charset="2"/>
              </a:rPr>
              <a:t>  </a:t>
            </a:r>
            <a:r>
              <a:rPr lang="pl-PL" altLang="pl-PL" sz="1400"/>
              <a:t>3</a:t>
            </a:r>
          </a:p>
        </p:txBody>
      </p:sp>
      <p:sp>
        <p:nvSpPr>
          <p:cNvPr id="29728" name="Shape 469"/>
          <p:cNvSpPr>
            <a:spLocks noChangeArrowheads="1"/>
          </p:cNvSpPr>
          <p:nvPr/>
        </p:nvSpPr>
        <p:spPr bwMode="auto">
          <a:xfrm>
            <a:off x="5943600" y="4953000"/>
            <a:ext cx="511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800"/>
              </a:spcBef>
            </a:pPr>
            <a:r>
              <a:rPr lang="pl-PL" altLang="pl-PL" sz="1400"/>
              <a:t>2</a:t>
            </a:r>
            <a:r>
              <a:rPr lang="pl-PL" altLang="pl-PL" sz="1400">
                <a:latin typeface="Symbol" pitchFamily="18" charset="2"/>
                <a:sym typeface="Symbol" pitchFamily="18" charset="2"/>
              </a:rPr>
              <a:t>  </a:t>
            </a:r>
            <a:r>
              <a:rPr lang="pl-PL" altLang="pl-PL" sz="1400"/>
              <a:t>3</a:t>
            </a:r>
          </a:p>
        </p:txBody>
      </p:sp>
      <p:sp>
        <p:nvSpPr>
          <p:cNvPr id="470" name="Shape 470"/>
          <p:cNvSpPr/>
          <p:nvPr/>
        </p:nvSpPr>
        <p:spPr>
          <a:xfrm>
            <a:off x="6629400" y="2895600"/>
            <a:ext cx="0" cy="15240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6705600" y="3048000"/>
            <a:ext cx="0" cy="13716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6858000" y="3886200"/>
            <a:ext cx="0" cy="9144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6934200" y="4038600"/>
            <a:ext cx="0" cy="7620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grpSp>
        <p:nvGrpSpPr>
          <p:cNvPr id="29733" name="Group 476"/>
          <p:cNvGrpSpPr>
            <a:grpSpLocks/>
          </p:cNvGrpSpPr>
          <p:nvPr/>
        </p:nvGrpSpPr>
        <p:grpSpPr bwMode="auto">
          <a:xfrm>
            <a:off x="6477000" y="4318000"/>
            <a:ext cx="533400" cy="584200"/>
            <a:chOff x="0" y="-25690"/>
            <a:chExt cx="533400" cy="584773"/>
          </a:xfrm>
        </p:grpSpPr>
        <p:sp>
          <p:nvSpPr>
            <p:cNvPr id="29767" name="Shape 474"/>
            <p:cNvSpPr>
              <a:spLocks noChangeArrowheads="1"/>
            </p:cNvSpPr>
            <p:nvPr/>
          </p:nvSpPr>
          <p:spPr bwMode="auto">
            <a:xfrm>
              <a:off x="0" y="0"/>
              <a:ext cx="5334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5719" tIns="45719" rIns="45719" bIns="45719" anchor="ctr"/>
            <a:lstStyle/>
            <a:p>
              <a:endParaRPr lang="pl-PL" altLang="pl-PL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endParaRPr>
            </a:p>
          </p:txBody>
        </p:sp>
        <p:sp>
          <p:nvSpPr>
            <p:cNvPr id="29768" name="Shape 475"/>
            <p:cNvSpPr>
              <a:spLocks noChangeArrowheads="1"/>
            </p:cNvSpPr>
            <p:nvPr/>
          </p:nvSpPr>
          <p:spPr bwMode="auto">
            <a:xfrm>
              <a:off x="103108" y="-25690"/>
              <a:ext cx="339193" cy="584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tIns="45719" rIns="45719" bIns="45719" anchor="ctr">
              <a:spAutoFit/>
            </a:bodyPr>
            <a:lstStyle/>
            <a:p>
              <a:r>
                <a:rPr lang="pl-PL" altLang="pl-PL" sz="3200">
                  <a:latin typeface="Symbol" pitchFamily="18" charset="2"/>
                  <a:ea typeface="Symbol" pitchFamily="18" charset="2"/>
                  <a:cs typeface="Symbol" pitchFamily="18" charset="2"/>
                  <a:sym typeface="Symbol" pitchFamily="18" charset="2"/>
                </a:rPr>
                <a:t>≠</a:t>
              </a:r>
            </a:p>
          </p:txBody>
        </p:sp>
      </p:grpSp>
      <p:sp>
        <p:nvSpPr>
          <p:cNvPr id="477" name="Shape 477"/>
          <p:cNvSpPr/>
          <p:nvPr/>
        </p:nvSpPr>
        <p:spPr>
          <a:xfrm>
            <a:off x="6781800" y="4876800"/>
            <a:ext cx="0" cy="2286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29735" name="Shape 478"/>
          <p:cNvSpPr>
            <a:spLocks noChangeArrowheads="1"/>
          </p:cNvSpPr>
          <p:nvPr/>
        </p:nvSpPr>
        <p:spPr bwMode="auto">
          <a:xfrm>
            <a:off x="6727825" y="4953000"/>
            <a:ext cx="511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800"/>
              </a:spcBef>
            </a:pPr>
            <a:r>
              <a:rPr lang="pl-PL" altLang="pl-PL" sz="1400"/>
              <a:t>2</a:t>
            </a:r>
            <a:r>
              <a:rPr lang="pl-PL" altLang="pl-PL" sz="1400">
                <a:latin typeface="Symbol" pitchFamily="18" charset="2"/>
                <a:sym typeface="Symbol" pitchFamily="18" charset="2"/>
              </a:rPr>
              <a:t>  </a:t>
            </a:r>
            <a:r>
              <a:rPr lang="pl-PL" altLang="pl-PL" sz="1400"/>
              <a:t>4</a:t>
            </a:r>
          </a:p>
        </p:txBody>
      </p:sp>
      <p:sp>
        <p:nvSpPr>
          <p:cNvPr id="479" name="Shape 479"/>
          <p:cNvSpPr/>
          <p:nvPr/>
        </p:nvSpPr>
        <p:spPr>
          <a:xfrm flipH="1">
            <a:off x="7467600" y="3429000"/>
            <a:ext cx="22225" cy="12954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480" name="Shape 480"/>
          <p:cNvSpPr/>
          <p:nvPr/>
        </p:nvSpPr>
        <p:spPr>
          <a:xfrm flipH="1">
            <a:off x="7543800" y="3581400"/>
            <a:ext cx="22225" cy="12954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7718425" y="3886200"/>
            <a:ext cx="0" cy="9144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7794625" y="4038600"/>
            <a:ext cx="0" cy="7620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grpSp>
        <p:nvGrpSpPr>
          <p:cNvPr id="29740" name="Group 485"/>
          <p:cNvGrpSpPr>
            <a:grpSpLocks/>
          </p:cNvGrpSpPr>
          <p:nvPr/>
        </p:nvGrpSpPr>
        <p:grpSpPr bwMode="auto">
          <a:xfrm>
            <a:off x="7337425" y="4343400"/>
            <a:ext cx="533400" cy="533400"/>
            <a:chOff x="0" y="0"/>
            <a:chExt cx="533400" cy="533400"/>
          </a:xfrm>
        </p:grpSpPr>
        <p:sp>
          <p:nvSpPr>
            <p:cNvPr id="29765" name="Shape 483"/>
            <p:cNvSpPr>
              <a:spLocks noChangeArrowheads="1"/>
            </p:cNvSpPr>
            <p:nvPr/>
          </p:nvSpPr>
          <p:spPr bwMode="auto">
            <a:xfrm>
              <a:off x="0" y="0"/>
              <a:ext cx="5334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5719" tIns="45719" rIns="45719" bIns="45719" anchor="ctr"/>
            <a:lstStyle/>
            <a:p>
              <a:endParaRPr lang="pl-PL" altLang="pl-PL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endParaRPr>
            </a:p>
          </p:txBody>
        </p:sp>
        <p:sp>
          <p:nvSpPr>
            <p:cNvPr id="29766" name="Shape 484"/>
            <p:cNvSpPr>
              <a:spLocks noChangeArrowheads="1"/>
            </p:cNvSpPr>
            <p:nvPr/>
          </p:nvSpPr>
          <p:spPr bwMode="auto">
            <a:xfrm>
              <a:off x="103108" y="5087"/>
              <a:ext cx="307133" cy="523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tIns="45719" rIns="45719" bIns="45719" anchor="ctr">
              <a:spAutoFit/>
            </a:bodyPr>
            <a:lstStyle/>
            <a:p>
              <a:r>
                <a:rPr lang="pl-PL" altLang="pl-PL" sz="2800">
                  <a:latin typeface="Symbol" pitchFamily="18" charset="2"/>
                  <a:ea typeface="Symbol" pitchFamily="18" charset="2"/>
                  <a:cs typeface="Symbol" pitchFamily="18" charset="2"/>
                  <a:sym typeface="Symbol" pitchFamily="18" charset="2"/>
                </a:rPr>
                <a:t>≠</a:t>
              </a:r>
            </a:p>
          </p:txBody>
        </p:sp>
      </p:grpSp>
      <p:sp>
        <p:nvSpPr>
          <p:cNvPr id="486" name="Shape 486"/>
          <p:cNvSpPr/>
          <p:nvPr/>
        </p:nvSpPr>
        <p:spPr>
          <a:xfrm>
            <a:off x="7642225" y="4876800"/>
            <a:ext cx="0" cy="2286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29742" name="Shape 487"/>
          <p:cNvSpPr>
            <a:spLocks noChangeArrowheads="1"/>
          </p:cNvSpPr>
          <p:nvPr/>
        </p:nvSpPr>
        <p:spPr bwMode="auto">
          <a:xfrm>
            <a:off x="7620000" y="4953000"/>
            <a:ext cx="511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800"/>
              </a:spcBef>
            </a:pPr>
            <a:r>
              <a:rPr lang="pl-PL" altLang="pl-PL" sz="1400"/>
              <a:t>3</a:t>
            </a:r>
            <a:r>
              <a:rPr lang="pl-PL" altLang="pl-PL" sz="1400">
                <a:latin typeface="Symbol" pitchFamily="18" charset="2"/>
                <a:sym typeface="Symbol" pitchFamily="18" charset="2"/>
              </a:rPr>
              <a:t>  </a:t>
            </a:r>
            <a:r>
              <a:rPr lang="pl-PL" altLang="pl-PL" sz="1400"/>
              <a:t>4</a:t>
            </a:r>
          </a:p>
        </p:txBody>
      </p:sp>
      <p:sp>
        <p:nvSpPr>
          <p:cNvPr id="29743" name="Shape 488"/>
          <p:cNvSpPr>
            <a:spLocks/>
          </p:cNvSpPr>
          <p:nvPr/>
        </p:nvSpPr>
        <p:spPr bwMode="auto">
          <a:xfrm>
            <a:off x="8001000" y="5715000"/>
            <a:ext cx="533400" cy="5334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45719" rIns="45719" anchor="ctr"/>
          <a:lstStyle/>
          <a:p>
            <a:endParaRPr lang="en-US"/>
          </a:p>
        </p:txBody>
      </p:sp>
      <p:sp>
        <p:nvSpPr>
          <p:cNvPr id="489" name="Shape 489"/>
          <p:cNvSpPr/>
          <p:nvPr/>
        </p:nvSpPr>
        <p:spPr>
          <a:xfrm>
            <a:off x="4267200" y="5105400"/>
            <a:ext cx="0" cy="10668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4267200" y="6172200"/>
            <a:ext cx="37338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7620000" y="5105400"/>
            <a:ext cx="0" cy="6858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7620000" y="5791200"/>
            <a:ext cx="3810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29748" name="Shape 493"/>
          <p:cNvSpPr>
            <a:spLocks noChangeArrowheads="1"/>
          </p:cNvSpPr>
          <p:nvPr/>
        </p:nvSpPr>
        <p:spPr bwMode="auto">
          <a:xfrm>
            <a:off x="6808788" y="6400800"/>
            <a:ext cx="1905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</a:pPr>
            <a:r>
              <a:rPr lang="pl-PL" altLang="pl-PL" sz="1200"/>
              <a:t>Value 1 for good coloring</a:t>
            </a:r>
          </a:p>
        </p:txBody>
      </p:sp>
      <p:sp>
        <p:nvSpPr>
          <p:cNvPr id="494" name="Shape 494"/>
          <p:cNvSpPr/>
          <p:nvPr/>
        </p:nvSpPr>
        <p:spPr>
          <a:xfrm>
            <a:off x="8534400" y="5943600"/>
            <a:ext cx="3810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6781800" y="5029200"/>
            <a:ext cx="0" cy="8382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6781800" y="5867400"/>
            <a:ext cx="12192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5943600" y="5105400"/>
            <a:ext cx="0" cy="8382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5943600" y="5943600"/>
            <a:ext cx="20574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5105400" y="6019800"/>
            <a:ext cx="28956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5105400" y="5105400"/>
            <a:ext cx="0" cy="9144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4800600" y="1244600"/>
            <a:ext cx="2209800" cy="65087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 algn="l">
              <a:spcBef>
                <a:spcPts val="0"/>
              </a:spcBef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t>We need to give all possible colors here</a:t>
            </a:r>
          </a:p>
        </p:txBody>
      </p:sp>
      <p:sp>
        <p:nvSpPr>
          <p:cNvPr id="502" name="Shape 502"/>
          <p:cNvSpPr/>
          <p:nvPr/>
        </p:nvSpPr>
        <p:spPr>
          <a:xfrm flipH="1">
            <a:off x="3962400" y="1752600"/>
            <a:ext cx="838200" cy="1447800"/>
          </a:xfrm>
          <a:prstGeom prst="line">
            <a:avLst/>
          </a:prstGeom>
          <a:ln w="76200">
            <a:solidFill>
              <a:srgbClr val="FF0066"/>
            </a:solidFill>
            <a:tailEnd type="triangle"/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29758" name="Shape 503"/>
          <p:cNvSpPr>
            <a:spLocks noChangeArrowheads="1"/>
          </p:cNvSpPr>
          <p:nvPr/>
        </p:nvSpPr>
        <p:spPr bwMode="auto">
          <a:xfrm>
            <a:off x="8382000" y="5257800"/>
            <a:ext cx="762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</a:pPr>
            <a:r>
              <a:rPr lang="pl-PL" altLang="pl-PL" sz="2400">
                <a:cs typeface="Times New Roman" pitchFamily="18" charset="0"/>
                <a:sym typeface="Times New Roman" pitchFamily="18" charset="0"/>
              </a:rPr>
              <a:t>F(x)</a:t>
            </a:r>
          </a:p>
        </p:txBody>
      </p:sp>
      <p:grpSp>
        <p:nvGrpSpPr>
          <p:cNvPr id="29759" name="Group 506"/>
          <p:cNvGrpSpPr>
            <a:grpSpLocks/>
          </p:cNvGrpSpPr>
          <p:nvPr/>
        </p:nvGrpSpPr>
        <p:grpSpPr bwMode="auto">
          <a:xfrm>
            <a:off x="1308100" y="1935163"/>
            <a:ext cx="2438400" cy="2590800"/>
            <a:chOff x="0" y="0"/>
            <a:chExt cx="2438400" cy="2590800"/>
          </a:xfrm>
        </p:grpSpPr>
        <p:sp>
          <p:nvSpPr>
            <p:cNvPr id="504" name="Shape 504"/>
            <p:cNvSpPr/>
            <p:nvPr/>
          </p:nvSpPr>
          <p:spPr>
            <a:xfrm>
              <a:off x="0" y="0"/>
              <a:ext cx="2438400" cy="2590800"/>
            </a:xfrm>
            <a:prstGeom prst="rect">
              <a:avLst/>
            </a:prstGeom>
            <a:solidFill>
              <a:srgbClr val="DCE6F2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lIns="45719" tIns="45719" rIns="45719" bIns="45719" anchor="ctr"/>
            <a:lstStyle/>
            <a:p>
              <a:pPr>
                <a:spcBef>
                  <a:spcPts val="0"/>
                </a:spcBef>
                <a:defRPr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44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29764" name="Shape 505"/>
            <p:cNvSpPr>
              <a:spLocks noChangeArrowheads="1"/>
            </p:cNvSpPr>
            <p:nvPr/>
          </p:nvSpPr>
          <p:spPr bwMode="auto">
            <a:xfrm>
              <a:off x="0" y="233572"/>
              <a:ext cx="2438400" cy="2123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>
              <a:spAutoFit/>
            </a:bodyPr>
            <a:lstStyle/>
            <a:p>
              <a:r>
                <a:rPr lang="pl-PL" altLang="pl-PL" sz="4400"/>
                <a:t>Counter with 2 </a:t>
              </a:r>
              <a:r>
                <a:rPr lang="pl-PL" altLang="pl-PL" sz="4400" baseline="30000"/>
                <a:t>8</a:t>
              </a:r>
              <a:r>
                <a:rPr lang="pl-PL" altLang="pl-PL" sz="4400"/>
                <a:t> states</a:t>
              </a:r>
            </a:p>
          </p:txBody>
        </p:sp>
      </p:grpSp>
      <p:sp>
        <p:nvSpPr>
          <p:cNvPr id="507" name="Shape 507"/>
          <p:cNvSpPr/>
          <p:nvPr/>
        </p:nvSpPr>
        <p:spPr>
          <a:xfrm>
            <a:off x="1385888" y="1236663"/>
            <a:ext cx="2386012" cy="38417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/>
          </a:extLst>
        </p:spPr>
        <p:txBody>
          <a:bodyPr wrap="none" lIns="45719" rIns="45719">
            <a:spAutoFit/>
          </a:bodyPr>
          <a:lstStyle>
            <a:lvl1pPr algn="l">
              <a:spcBef>
                <a:spcPts val="0"/>
              </a:spcBef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t>Sequential Generator </a:t>
            </a:r>
          </a:p>
        </p:txBody>
      </p:sp>
      <p:sp>
        <p:nvSpPr>
          <p:cNvPr id="508" name="Shape 508"/>
          <p:cNvSpPr/>
          <p:nvPr/>
        </p:nvSpPr>
        <p:spPr>
          <a:xfrm>
            <a:off x="3962400" y="990600"/>
            <a:ext cx="5181600" cy="5867400"/>
          </a:xfrm>
          <a:prstGeom prst="roundRect">
            <a:avLst>
              <a:gd name="adj" fmla="val 16667"/>
            </a:avLst>
          </a:prstGeom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>
              <a:spcBef>
                <a:spcPts val="0"/>
              </a:spcBef>
              <a:defRPr sz="1800" b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FFFFFF"/>
              </a:solidFill>
              <a:latin typeface="+mn-lt"/>
              <a:sym typeface="Calibri"/>
            </a:endParaRPr>
          </a:p>
        </p:txBody>
      </p:sp>
      <p:sp>
        <p:nvSpPr>
          <p:cNvPr id="29762" name="Shape 509"/>
          <p:cNvSpPr>
            <a:spLocks noChangeArrowheads="1"/>
          </p:cNvSpPr>
          <p:nvPr/>
        </p:nvSpPr>
        <p:spPr bwMode="auto">
          <a:xfrm>
            <a:off x="7034213" y="1376363"/>
            <a:ext cx="17986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r>
              <a:rPr lang="pl-PL" altLang="pl-PL" sz="4800">
                <a:solidFill>
                  <a:srgbClr val="FF0000"/>
                </a:solidFill>
              </a:rPr>
              <a:t>Oracle</a:t>
            </a:r>
          </a:p>
        </p:txBody>
      </p:sp>
      <p:sp>
        <p:nvSpPr>
          <p:cNvPr id="81" name="Text Box 79"/>
          <p:cNvSpPr txBox="1">
            <a:spLocks noChangeArrowheads="1"/>
          </p:cNvSpPr>
          <p:nvPr/>
        </p:nvSpPr>
        <p:spPr bwMode="auto">
          <a:xfrm>
            <a:off x="3026" y="5678488"/>
            <a:ext cx="269889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pl-PL" sz="2000" i="0" dirty="0">
                <a:latin typeface="Times New Roman" pitchFamily="18" charset="0"/>
              </a:rPr>
              <a:t>Discuss naïve non-quantum circuit with a full counter of </a:t>
            </a:r>
            <a:r>
              <a:rPr kumimoji="0" lang="en-US" altLang="pl-PL" sz="2000" i="0" dirty="0" err="1">
                <a:latin typeface="Times New Roman" pitchFamily="18" charset="0"/>
              </a:rPr>
              <a:t>minterms</a:t>
            </a:r>
            <a:endParaRPr kumimoji="0" lang="en-US" altLang="pl-PL" sz="2000" i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2036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513"/>
          <p:cNvGrpSpPr>
            <a:grpSpLocks/>
          </p:cNvGrpSpPr>
          <p:nvPr/>
        </p:nvGrpSpPr>
        <p:grpSpPr bwMode="auto">
          <a:xfrm>
            <a:off x="214313" y="0"/>
            <a:ext cx="4024312" cy="4953000"/>
            <a:chOff x="79881" y="0"/>
            <a:chExt cx="3810566" cy="4953002"/>
          </a:xfrm>
        </p:grpSpPr>
        <p:sp>
          <p:nvSpPr>
            <p:cNvPr id="30888" name="Shape 511"/>
            <p:cNvSpPr>
              <a:spLocks noChangeArrowheads="1"/>
            </p:cNvSpPr>
            <p:nvPr/>
          </p:nvSpPr>
          <p:spPr bwMode="auto">
            <a:xfrm>
              <a:off x="80446" y="0"/>
              <a:ext cx="3810001" cy="495300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/>
              <a:endParaRPr lang="pl-PL" altLang="pl-PL" sz="2800">
                <a:solidFill>
                  <a:srgbClr val="FF0000"/>
                </a:solidFill>
              </a:endParaRPr>
            </a:p>
          </p:txBody>
        </p:sp>
        <p:sp>
          <p:nvSpPr>
            <p:cNvPr id="512" name="Shape 512"/>
            <p:cNvSpPr/>
            <p:nvPr/>
          </p:nvSpPr>
          <p:spPr>
            <a:xfrm>
              <a:off x="79881" y="738188"/>
              <a:ext cx="2853040" cy="34766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wrap="none" lIns="45719" tIns="45719" rIns="45719" bIns="45719" anchor="ctr">
              <a:spAutoFit/>
            </a:bodyPr>
            <a:lstStyle/>
            <a:p>
              <a:pPr algn="ctr">
                <a:defRPr/>
              </a:pPr>
              <a:r>
                <a:rPr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Hypothetical</a:t>
              </a:r>
              <a:r>
                <a:rPr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endParaRPr>
            </a:p>
            <a:p>
              <a:pPr algn="ctr">
                <a:defRPr>
                  <a:solidFill>
                    <a:srgbClr val="FF0000"/>
                  </a:solidFill>
                </a:defRPr>
              </a:pPr>
              <a:r>
                <a:rPr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Parallel</a:t>
              </a:r>
              <a:endParaRPr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endParaRPr>
            </a:p>
            <a:p>
              <a:pPr algn="ctr">
                <a:defRPr>
                  <a:solidFill>
                    <a:srgbClr val="FF0000"/>
                  </a:solidFill>
                </a:defRPr>
              </a:pPr>
              <a:r>
                <a:rPr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Computer </a:t>
              </a:r>
              <a:endParaRPr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endParaRPr>
            </a:p>
            <a:p>
              <a:pPr algn="ctr">
                <a:defRPr>
                  <a:solidFill>
                    <a:srgbClr val="FF0000"/>
                  </a:solidFill>
                </a:defRPr>
              </a:pPr>
              <a:r>
                <a:rPr sz="2800" dirty="0">
                  <a:solidFill>
                    <a:srgbClr val="FF0000"/>
                  </a:solidFill>
                </a:rPr>
                <a:t>for Graph Coloring </a:t>
              </a:r>
              <a:endParaRPr sz="28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algn="ctr">
                <a:defRPr>
                  <a:solidFill>
                    <a:srgbClr val="FF0000"/>
                  </a:solidFill>
                </a:defRPr>
              </a:pPr>
              <a:r>
                <a:rPr sz="2800" dirty="0">
                  <a:solidFill>
                    <a:srgbClr val="FF0000"/>
                  </a:solidFill>
                </a:rPr>
                <a:t>and </a:t>
              </a:r>
              <a:endParaRPr sz="28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algn="ctr">
                <a:defRPr>
                  <a:solidFill>
                    <a:srgbClr val="FF0000"/>
                  </a:solidFill>
                </a:defRPr>
              </a:pPr>
              <a:r>
                <a:rPr sz="2800" dirty="0">
                  <a:solidFill>
                    <a:srgbClr val="FF0000"/>
                  </a:solidFill>
                </a:rPr>
                <a:t>2</a:t>
              </a:r>
              <a:r>
                <a:rPr sz="2800" baseline="30000" dirty="0">
                  <a:solidFill>
                    <a:srgbClr val="FF0000"/>
                  </a:solidFill>
                </a:rPr>
                <a:t>8</a:t>
              </a:r>
              <a:r>
                <a:rPr sz="2800" dirty="0">
                  <a:solidFill>
                    <a:srgbClr val="FF0000"/>
                  </a:solidFill>
                </a:rPr>
                <a:t> combinational </a:t>
              </a:r>
              <a:endParaRPr sz="28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algn="ctr">
                <a:defRPr>
                  <a:solidFill>
                    <a:srgbClr val="FF0000"/>
                  </a:solidFill>
                </a:defRPr>
              </a:pPr>
              <a:r>
                <a:rPr sz="2800" dirty="0">
                  <a:solidFill>
                    <a:srgbClr val="FF0000"/>
                  </a:solidFill>
                </a:rPr>
                <a:t>oracles</a:t>
              </a:r>
            </a:p>
          </p:txBody>
        </p:sp>
      </p:grpSp>
      <p:grpSp>
        <p:nvGrpSpPr>
          <p:cNvPr id="30723" name="Group 582"/>
          <p:cNvGrpSpPr>
            <a:grpSpLocks/>
          </p:cNvGrpSpPr>
          <p:nvPr/>
        </p:nvGrpSpPr>
        <p:grpSpPr bwMode="auto">
          <a:xfrm>
            <a:off x="5668963" y="234950"/>
            <a:ext cx="3284537" cy="2751138"/>
            <a:chOff x="0" y="0"/>
            <a:chExt cx="3283191" cy="2750590"/>
          </a:xfrm>
        </p:grpSpPr>
        <p:sp>
          <p:nvSpPr>
            <p:cNvPr id="514" name="Shape 514"/>
            <p:cNvSpPr/>
            <p:nvPr/>
          </p:nvSpPr>
          <p:spPr>
            <a:xfrm>
              <a:off x="0" y="679315"/>
              <a:ext cx="262623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15" name="Shape 515"/>
            <p:cNvSpPr/>
            <p:nvPr/>
          </p:nvSpPr>
          <p:spPr>
            <a:xfrm>
              <a:off x="0" y="750738"/>
              <a:ext cx="262623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16" name="Shape 516"/>
            <p:cNvSpPr/>
            <p:nvPr/>
          </p:nvSpPr>
          <p:spPr>
            <a:xfrm>
              <a:off x="0" y="893585"/>
              <a:ext cx="262623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17" name="Shape 517"/>
            <p:cNvSpPr/>
            <p:nvPr/>
          </p:nvSpPr>
          <p:spPr>
            <a:xfrm>
              <a:off x="0" y="965008"/>
              <a:ext cx="262623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18" name="Shape 518"/>
            <p:cNvSpPr/>
            <p:nvPr/>
          </p:nvSpPr>
          <p:spPr>
            <a:xfrm>
              <a:off x="0" y="1142772"/>
              <a:ext cx="262623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19" name="Shape 519"/>
            <p:cNvSpPr/>
            <p:nvPr/>
          </p:nvSpPr>
          <p:spPr>
            <a:xfrm>
              <a:off x="0" y="1214196"/>
              <a:ext cx="262623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20" name="Shape 520"/>
            <p:cNvSpPr/>
            <p:nvPr/>
          </p:nvSpPr>
          <p:spPr>
            <a:xfrm>
              <a:off x="0" y="1357043"/>
              <a:ext cx="262623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21" name="Shape 521"/>
            <p:cNvSpPr/>
            <p:nvPr/>
          </p:nvSpPr>
          <p:spPr>
            <a:xfrm>
              <a:off x="0" y="1428465"/>
              <a:ext cx="262623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22" name="Shape 522"/>
            <p:cNvSpPr/>
            <p:nvPr/>
          </p:nvSpPr>
          <p:spPr>
            <a:xfrm flipH="1">
              <a:off x="234854" y="679315"/>
              <a:ext cx="0" cy="92850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23" name="Shape 523"/>
            <p:cNvSpPr/>
            <p:nvPr/>
          </p:nvSpPr>
          <p:spPr>
            <a:xfrm flipH="1">
              <a:off x="328477" y="965008"/>
              <a:ext cx="0" cy="85707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24" name="Shape 524"/>
            <p:cNvSpPr/>
            <p:nvPr/>
          </p:nvSpPr>
          <p:spPr>
            <a:xfrm flipH="1">
              <a:off x="374496" y="893585"/>
              <a:ext cx="0" cy="92850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grpSp>
          <p:nvGrpSpPr>
            <p:cNvPr id="30831" name="Group 527"/>
            <p:cNvGrpSpPr>
              <a:grpSpLocks/>
            </p:cNvGrpSpPr>
            <p:nvPr/>
          </p:nvGrpSpPr>
          <p:grpSpPr bwMode="auto">
            <a:xfrm>
              <a:off x="93805" y="1562172"/>
              <a:ext cx="328320" cy="269241"/>
              <a:chOff x="0" y="0"/>
              <a:chExt cx="328319" cy="269240"/>
            </a:xfrm>
          </p:grpSpPr>
          <p:sp>
            <p:nvSpPr>
              <p:cNvPr id="30886" name="Shape 525"/>
              <p:cNvSpPr>
                <a:spLocks noChangeArrowheads="1"/>
              </p:cNvSpPr>
              <p:nvPr/>
            </p:nvSpPr>
            <p:spPr bwMode="auto">
              <a:xfrm>
                <a:off x="0" y="9593"/>
                <a:ext cx="328320" cy="25005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5719" tIns="45719" rIns="45719" bIns="45719" anchor="ctr"/>
              <a:lstStyle/>
              <a:p>
                <a:endParaRPr lang="pl-PL" altLang="pl-PL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endParaRPr>
              </a:p>
            </p:txBody>
          </p:sp>
          <p:sp>
            <p:nvSpPr>
              <p:cNvPr id="30887" name="Shape 526"/>
              <p:cNvSpPr>
                <a:spLocks noChangeArrowheads="1"/>
              </p:cNvSpPr>
              <p:nvPr/>
            </p:nvSpPr>
            <p:spPr bwMode="auto">
              <a:xfrm>
                <a:off x="63298" y="-1"/>
                <a:ext cx="201723" cy="269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45719" tIns="45719" rIns="45719" bIns="45719" anchor="ctr">
                <a:spAutoFit/>
              </a:bodyPr>
              <a:lstStyle/>
              <a:p>
                <a:r>
                  <a:rPr lang="pl-PL" altLang="pl-PL" sz="1400">
                    <a:latin typeface="Symbol" pitchFamily="18" charset="2"/>
                    <a:ea typeface="Symbol" pitchFamily="18" charset="2"/>
                    <a:cs typeface="Symbol" pitchFamily="18" charset="2"/>
                    <a:sym typeface="Symbol" pitchFamily="18" charset="2"/>
                  </a:rPr>
                  <a:t>≠</a:t>
                </a:r>
              </a:p>
            </p:txBody>
          </p:sp>
        </p:grpSp>
        <p:sp>
          <p:nvSpPr>
            <p:cNvPr id="528" name="Shape 528"/>
            <p:cNvSpPr/>
            <p:nvPr/>
          </p:nvSpPr>
          <p:spPr>
            <a:xfrm>
              <a:off x="280872" y="1822087"/>
              <a:ext cx="0" cy="10634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29" name="Shape 529"/>
            <p:cNvSpPr/>
            <p:nvPr/>
          </p:nvSpPr>
          <p:spPr>
            <a:xfrm flipH="1">
              <a:off x="702974" y="750738"/>
              <a:ext cx="0" cy="85707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30" name="Shape 530"/>
            <p:cNvSpPr/>
            <p:nvPr/>
          </p:nvSpPr>
          <p:spPr>
            <a:xfrm flipH="1">
              <a:off x="750579" y="679315"/>
              <a:ext cx="0" cy="92850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31" name="Shape 531"/>
            <p:cNvSpPr/>
            <p:nvPr/>
          </p:nvSpPr>
          <p:spPr>
            <a:xfrm flipH="1">
              <a:off x="844204" y="1142772"/>
              <a:ext cx="0" cy="64281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32" name="Shape 532"/>
            <p:cNvSpPr/>
            <p:nvPr/>
          </p:nvSpPr>
          <p:spPr>
            <a:xfrm flipH="1">
              <a:off x="891809" y="1214196"/>
              <a:ext cx="0" cy="57138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grpSp>
          <p:nvGrpSpPr>
            <p:cNvPr id="30837" name="Group 535"/>
            <p:cNvGrpSpPr>
              <a:grpSpLocks/>
            </p:cNvGrpSpPr>
            <p:nvPr/>
          </p:nvGrpSpPr>
          <p:grpSpPr bwMode="auto">
            <a:xfrm>
              <a:off x="609735" y="1562172"/>
              <a:ext cx="328320" cy="269241"/>
              <a:chOff x="0" y="0"/>
              <a:chExt cx="328319" cy="269240"/>
            </a:xfrm>
          </p:grpSpPr>
          <p:sp>
            <p:nvSpPr>
              <p:cNvPr id="30884" name="Shape 533"/>
              <p:cNvSpPr>
                <a:spLocks noChangeArrowheads="1"/>
              </p:cNvSpPr>
              <p:nvPr/>
            </p:nvSpPr>
            <p:spPr bwMode="auto">
              <a:xfrm>
                <a:off x="0" y="9593"/>
                <a:ext cx="328320" cy="25005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5719" tIns="45719" rIns="45719" bIns="45719" anchor="ctr"/>
              <a:lstStyle/>
              <a:p>
                <a:endParaRPr lang="pl-PL" altLang="pl-PL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endParaRPr>
              </a:p>
            </p:txBody>
          </p:sp>
          <p:sp>
            <p:nvSpPr>
              <p:cNvPr id="30885" name="Shape 534"/>
              <p:cNvSpPr>
                <a:spLocks noChangeArrowheads="1"/>
              </p:cNvSpPr>
              <p:nvPr/>
            </p:nvSpPr>
            <p:spPr bwMode="auto">
              <a:xfrm>
                <a:off x="63298" y="-1"/>
                <a:ext cx="201723" cy="269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45719" tIns="45719" rIns="45719" bIns="45719" anchor="ctr">
                <a:spAutoFit/>
              </a:bodyPr>
              <a:lstStyle/>
              <a:p>
                <a:r>
                  <a:rPr lang="pl-PL" altLang="pl-PL" sz="1400">
                    <a:latin typeface="Symbol" pitchFamily="18" charset="2"/>
                    <a:ea typeface="Symbol" pitchFamily="18" charset="2"/>
                    <a:cs typeface="Symbol" pitchFamily="18" charset="2"/>
                    <a:sym typeface="Symbol" pitchFamily="18" charset="2"/>
                  </a:rPr>
                  <a:t>≠</a:t>
                </a:r>
              </a:p>
            </p:txBody>
          </p:sp>
        </p:grpSp>
        <p:sp>
          <p:nvSpPr>
            <p:cNvPr id="536" name="Shape 536"/>
            <p:cNvSpPr/>
            <p:nvPr/>
          </p:nvSpPr>
          <p:spPr>
            <a:xfrm>
              <a:off x="796598" y="1822087"/>
              <a:ext cx="0" cy="10634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37" name="Shape 537"/>
            <p:cNvSpPr/>
            <p:nvPr/>
          </p:nvSpPr>
          <p:spPr>
            <a:xfrm flipH="1">
              <a:off x="1218700" y="893585"/>
              <a:ext cx="0" cy="71423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38" name="Shape 538"/>
            <p:cNvSpPr/>
            <p:nvPr/>
          </p:nvSpPr>
          <p:spPr>
            <a:xfrm flipH="1">
              <a:off x="1266306" y="965008"/>
              <a:ext cx="0" cy="64281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39" name="Shape 539"/>
            <p:cNvSpPr/>
            <p:nvPr/>
          </p:nvSpPr>
          <p:spPr>
            <a:xfrm flipH="1">
              <a:off x="1359929" y="1142772"/>
              <a:ext cx="0" cy="64281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40" name="Shape 540"/>
            <p:cNvSpPr/>
            <p:nvPr/>
          </p:nvSpPr>
          <p:spPr>
            <a:xfrm flipH="1">
              <a:off x="1407535" y="1214196"/>
              <a:ext cx="0" cy="57138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grpSp>
          <p:nvGrpSpPr>
            <p:cNvPr id="30843" name="Group 543"/>
            <p:cNvGrpSpPr>
              <a:grpSpLocks/>
            </p:cNvGrpSpPr>
            <p:nvPr/>
          </p:nvGrpSpPr>
          <p:grpSpPr bwMode="auto">
            <a:xfrm>
              <a:off x="1125665" y="1562172"/>
              <a:ext cx="328320" cy="269241"/>
              <a:chOff x="0" y="0"/>
              <a:chExt cx="328319" cy="269240"/>
            </a:xfrm>
          </p:grpSpPr>
          <p:sp>
            <p:nvSpPr>
              <p:cNvPr id="30882" name="Shape 541"/>
              <p:cNvSpPr>
                <a:spLocks noChangeArrowheads="1"/>
              </p:cNvSpPr>
              <p:nvPr/>
            </p:nvSpPr>
            <p:spPr bwMode="auto">
              <a:xfrm>
                <a:off x="0" y="9593"/>
                <a:ext cx="328320" cy="25005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5719" tIns="45719" rIns="45719" bIns="45719" anchor="ctr"/>
              <a:lstStyle/>
              <a:p>
                <a:endParaRPr lang="pl-PL" altLang="pl-PL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endParaRPr>
              </a:p>
            </p:txBody>
          </p:sp>
          <p:sp>
            <p:nvSpPr>
              <p:cNvPr id="30883" name="Shape 542"/>
              <p:cNvSpPr>
                <a:spLocks noChangeArrowheads="1"/>
              </p:cNvSpPr>
              <p:nvPr/>
            </p:nvSpPr>
            <p:spPr bwMode="auto">
              <a:xfrm>
                <a:off x="63298" y="-1"/>
                <a:ext cx="201723" cy="269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45719" tIns="45719" rIns="45719" bIns="45719" anchor="ctr">
                <a:spAutoFit/>
              </a:bodyPr>
              <a:lstStyle/>
              <a:p>
                <a:r>
                  <a:rPr lang="pl-PL" altLang="pl-PL" sz="1400">
                    <a:latin typeface="Symbol" pitchFamily="18" charset="2"/>
                    <a:ea typeface="Symbol" pitchFamily="18" charset="2"/>
                    <a:cs typeface="Symbol" pitchFamily="18" charset="2"/>
                    <a:sym typeface="Symbol" pitchFamily="18" charset="2"/>
                  </a:rPr>
                  <a:t>≠</a:t>
                </a:r>
              </a:p>
            </p:txBody>
          </p:sp>
        </p:grpSp>
        <p:sp>
          <p:nvSpPr>
            <p:cNvPr id="544" name="Shape 544"/>
            <p:cNvSpPr/>
            <p:nvPr/>
          </p:nvSpPr>
          <p:spPr>
            <a:xfrm>
              <a:off x="1313911" y="1822087"/>
              <a:ext cx="0" cy="10634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30845" name="Shape 545"/>
            <p:cNvSpPr>
              <a:spLocks noChangeArrowheads="1"/>
            </p:cNvSpPr>
            <p:nvPr/>
          </p:nvSpPr>
          <p:spPr bwMode="auto">
            <a:xfrm>
              <a:off x="341999" y="1889542"/>
              <a:ext cx="314640" cy="21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pl-PL" altLang="pl-PL" sz="800"/>
                <a:t>1</a:t>
              </a:r>
              <a:r>
                <a:rPr lang="pl-PL" altLang="pl-PL" sz="800">
                  <a:latin typeface="Symbol" pitchFamily="18" charset="2"/>
                  <a:ea typeface="Symbol" pitchFamily="18" charset="2"/>
                  <a:cs typeface="Symbol" pitchFamily="18" charset="2"/>
                  <a:sym typeface="Symbol" pitchFamily="18" charset="2"/>
                </a:rPr>
                <a:t>≠</a:t>
              </a:r>
              <a:r>
                <a:rPr lang="pl-PL" altLang="pl-PL" sz="800"/>
                <a:t>2</a:t>
              </a:r>
            </a:p>
          </p:txBody>
        </p:sp>
        <p:sp>
          <p:nvSpPr>
            <p:cNvPr id="30846" name="Shape 546"/>
            <p:cNvSpPr>
              <a:spLocks noChangeArrowheads="1"/>
            </p:cNvSpPr>
            <p:nvPr/>
          </p:nvSpPr>
          <p:spPr bwMode="auto">
            <a:xfrm>
              <a:off x="797346" y="1857541"/>
              <a:ext cx="314640" cy="21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pl-PL" altLang="pl-PL" sz="800"/>
                <a:t>1</a:t>
              </a:r>
              <a:r>
                <a:rPr lang="pl-PL" altLang="pl-PL" sz="800">
                  <a:latin typeface="Symbol" pitchFamily="18" charset="2"/>
                  <a:ea typeface="Symbol" pitchFamily="18" charset="2"/>
                  <a:cs typeface="Symbol" pitchFamily="18" charset="2"/>
                  <a:sym typeface="Symbol" pitchFamily="18" charset="2"/>
                </a:rPr>
                <a:t>≠</a:t>
              </a:r>
              <a:r>
                <a:rPr lang="pl-PL" altLang="pl-PL" sz="800"/>
                <a:t>3</a:t>
              </a:r>
            </a:p>
          </p:txBody>
        </p:sp>
        <p:sp>
          <p:nvSpPr>
            <p:cNvPr id="30847" name="Shape 547"/>
            <p:cNvSpPr>
              <a:spLocks noChangeArrowheads="1"/>
            </p:cNvSpPr>
            <p:nvPr/>
          </p:nvSpPr>
          <p:spPr bwMode="auto">
            <a:xfrm>
              <a:off x="1313277" y="1857541"/>
              <a:ext cx="314640" cy="21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pl-PL" altLang="pl-PL" sz="800"/>
                <a:t>2</a:t>
              </a:r>
              <a:r>
                <a:rPr lang="pl-PL" altLang="pl-PL" sz="800">
                  <a:latin typeface="Symbol" pitchFamily="18" charset="2"/>
                  <a:ea typeface="Symbol" pitchFamily="18" charset="2"/>
                  <a:cs typeface="Symbol" pitchFamily="18" charset="2"/>
                  <a:sym typeface="Symbol" pitchFamily="18" charset="2"/>
                </a:rPr>
                <a:t>≠</a:t>
              </a:r>
              <a:r>
                <a:rPr lang="pl-PL" altLang="pl-PL" sz="800"/>
                <a:t>3</a:t>
              </a:r>
            </a:p>
          </p:txBody>
        </p:sp>
        <p:sp>
          <p:nvSpPr>
            <p:cNvPr id="548" name="Shape 548"/>
            <p:cNvSpPr/>
            <p:nvPr/>
          </p:nvSpPr>
          <p:spPr>
            <a:xfrm>
              <a:off x="1736013" y="893585"/>
              <a:ext cx="0" cy="71423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49" name="Shape 549"/>
            <p:cNvSpPr/>
            <p:nvPr/>
          </p:nvSpPr>
          <p:spPr>
            <a:xfrm>
              <a:off x="1782031" y="965008"/>
              <a:ext cx="0" cy="64281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50" name="Shape 550"/>
            <p:cNvSpPr/>
            <p:nvPr/>
          </p:nvSpPr>
          <p:spPr>
            <a:xfrm>
              <a:off x="1875656" y="1357043"/>
              <a:ext cx="0" cy="42854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51" name="Shape 551"/>
            <p:cNvSpPr/>
            <p:nvPr/>
          </p:nvSpPr>
          <p:spPr>
            <a:xfrm>
              <a:off x="1923262" y="1428465"/>
              <a:ext cx="0" cy="35711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grpSp>
          <p:nvGrpSpPr>
            <p:cNvPr id="30852" name="Group 554"/>
            <p:cNvGrpSpPr>
              <a:grpSpLocks/>
            </p:cNvGrpSpPr>
            <p:nvPr/>
          </p:nvGrpSpPr>
          <p:grpSpPr bwMode="auto">
            <a:xfrm>
              <a:off x="1641595" y="1562172"/>
              <a:ext cx="328320" cy="269241"/>
              <a:chOff x="0" y="0"/>
              <a:chExt cx="328319" cy="269240"/>
            </a:xfrm>
          </p:grpSpPr>
          <p:sp>
            <p:nvSpPr>
              <p:cNvPr id="30880" name="Shape 552"/>
              <p:cNvSpPr>
                <a:spLocks noChangeArrowheads="1"/>
              </p:cNvSpPr>
              <p:nvPr/>
            </p:nvSpPr>
            <p:spPr bwMode="auto">
              <a:xfrm>
                <a:off x="0" y="9593"/>
                <a:ext cx="328320" cy="25005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5719" tIns="45719" rIns="45719" bIns="45719" anchor="ctr"/>
              <a:lstStyle/>
              <a:p>
                <a:endParaRPr lang="pl-PL" altLang="pl-PL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endParaRPr>
              </a:p>
            </p:txBody>
          </p:sp>
          <p:sp>
            <p:nvSpPr>
              <p:cNvPr id="30881" name="Shape 553"/>
              <p:cNvSpPr>
                <a:spLocks noChangeArrowheads="1"/>
              </p:cNvSpPr>
              <p:nvPr/>
            </p:nvSpPr>
            <p:spPr bwMode="auto">
              <a:xfrm>
                <a:off x="63298" y="-1"/>
                <a:ext cx="201723" cy="269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45719" tIns="45719" rIns="45719" bIns="45719" anchor="ctr">
                <a:spAutoFit/>
              </a:bodyPr>
              <a:lstStyle/>
              <a:p>
                <a:r>
                  <a:rPr lang="pl-PL" altLang="pl-PL" sz="1400">
                    <a:latin typeface="Symbol" pitchFamily="18" charset="2"/>
                    <a:ea typeface="Symbol" pitchFamily="18" charset="2"/>
                    <a:cs typeface="Symbol" pitchFamily="18" charset="2"/>
                    <a:sym typeface="Symbol" pitchFamily="18" charset="2"/>
                  </a:rPr>
                  <a:t>≠</a:t>
                </a:r>
              </a:p>
            </p:txBody>
          </p:sp>
        </p:grpSp>
        <p:sp>
          <p:nvSpPr>
            <p:cNvPr id="555" name="Shape 555"/>
            <p:cNvSpPr/>
            <p:nvPr/>
          </p:nvSpPr>
          <p:spPr>
            <a:xfrm>
              <a:off x="1829637" y="1822087"/>
              <a:ext cx="0" cy="10634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30854" name="Shape 556"/>
            <p:cNvSpPr>
              <a:spLocks noChangeArrowheads="1"/>
            </p:cNvSpPr>
            <p:nvPr/>
          </p:nvSpPr>
          <p:spPr bwMode="auto">
            <a:xfrm>
              <a:off x="1795984" y="1857541"/>
              <a:ext cx="314640" cy="21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pl-PL" altLang="pl-PL" sz="800"/>
                <a:t>2</a:t>
              </a:r>
              <a:r>
                <a:rPr lang="pl-PL" altLang="pl-PL" sz="800">
                  <a:latin typeface="Symbol" pitchFamily="18" charset="2"/>
                  <a:ea typeface="Symbol" pitchFamily="18" charset="2"/>
                  <a:cs typeface="Symbol" pitchFamily="18" charset="2"/>
                  <a:sym typeface="Symbol" pitchFamily="18" charset="2"/>
                </a:rPr>
                <a:t>≠</a:t>
              </a:r>
              <a:r>
                <a:rPr lang="pl-PL" altLang="pl-PL" sz="800"/>
                <a:t>4</a:t>
              </a:r>
            </a:p>
          </p:txBody>
        </p:sp>
        <p:sp>
          <p:nvSpPr>
            <p:cNvPr id="557" name="Shape 557"/>
            <p:cNvSpPr/>
            <p:nvPr/>
          </p:nvSpPr>
          <p:spPr>
            <a:xfrm flipH="1">
              <a:off x="2251739" y="1142772"/>
              <a:ext cx="12695" cy="60789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58" name="Shape 558"/>
            <p:cNvSpPr/>
            <p:nvPr/>
          </p:nvSpPr>
          <p:spPr>
            <a:xfrm flipH="1">
              <a:off x="2297758" y="1214196"/>
              <a:ext cx="14281" cy="60789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59" name="Shape 559"/>
            <p:cNvSpPr/>
            <p:nvPr/>
          </p:nvSpPr>
          <p:spPr>
            <a:xfrm>
              <a:off x="2405664" y="1357043"/>
              <a:ext cx="0" cy="42854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60" name="Shape 560"/>
            <p:cNvSpPr/>
            <p:nvPr/>
          </p:nvSpPr>
          <p:spPr>
            <a:xfrm>
              <a:off x="2453269" y="1428465"/>
              <a:ext cx="0" cy="35711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grpSp>
          <p:nvGrpSpPr>
            <p:cNvPr id="30859" name="Group 563"/>
            <p:cNvGrpSpPr>
              <a:grpSpLocks/>
            </p:cNvGrpSpPr>
            <p:nvPr/>
          </p:nvGrpSpPr>
          <p:grpSpPr bwMode="auto">
            <a:xfrm>
              <a:off x="2171206" y="1562172"/>
              <a:ext cx="328320" cy="269241"/>
              <a:chOff x="0" y="0"/>
              <a:chExt cx="328319" cy="269240"/>
            </a:xfrm>
          </p:grpSpPr>
          <p:sp>
            <p:nvSpPr>
              <p:cNvPr id="30878" name="Shape 561"/>
              <p:cNvSpPr>
                <a:spLocks noChangeArrowheads="1"/>
              </p:cNvSpPr>
              <p:nvPr/>
            </p:nvSpPr>
            <p:spPr bwMode="auto">
              <a:xfrm>
                <a:off x="0" y="9593"/>
                <a:ext cx="328320" cy="25005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5719" tIns="45719" rIns="45719" bIns="45719" anchor="ctr"/>
              <a:lstStyle/>
              <a:p>
                <a:endParaRPr lang="pl-PL" altLang="pl-PL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endParaRPr>
              </a:p>
            </p:txBody>
          </p:sp>
          <p:sp>
            <p:nvSpPr>
              <p:cNvPr id="30879" name="Shape 562"/>
              <p:cNvSpPr>
                <a:spLocks noChangeArrowheads="1"/>
              </p:cNvSpPr>
              <p:nvPr/>
            </p:nvSpPr>
            <p:spPr bwMode="auto">
              <a:xfrm>
                <a:off x="63298" y="-1"/>
                <a:ext cx="201723" cy="269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45719" tIns="45719" rIns="45719" bIns="45719" anchor="ctr">
                <a:spAutoFit/>
              </a:bodyPr>
              <a:lstStyle/>
              <a:p>
                <a:r>
                  <a:rPr lang="pl-PL" altLang="pl-PL" sz="1400">
                    <a:latin typeface="Symbol" pitchFamily="18" charset="2"/>
                    <a:ea typeface="Symbol" pitchFamily="18" charset="2"/>
                    <a:cs typeface="Symbol" pitchFamily="18" charset="2"/>
                    <a:sym typeface="Symbol" pitchFamily="18" charset="2"/>
                  </a:rPr>
                  <a:t>≠</a:t>
                </a:r>
              </a:p>
            </p:txBody>
          </p:sp>
        </p:grpSp>
        <p:sp>
          <p:nvSpPr>
            <p:cNvPr id="564" name="Shape 564"/>
            <p:cNvSpPr/>
            <p:nvPr/>
          </p:nvSpPr>
          <p:spPr>
            <a:xfrm>
              <a:off x="2358058" y="1822087"/>
              <a:ext cx="0" cy="10634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30861" name="Shape 565"/>
            <p:cNvSpPr>
              <a:spLocks noChangeArrowheads="1"/>
            </p:cNvSpPr>
            <p:nvPr/>
          </p:nvSpPr>
          <p:spPr bwMode="auto">
            <a:xfrm>
              <a:off x="2345137" y="1857541"/>
              <a:ext cx="314640" cy="21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pl-PL" altLang="pl-PL" sz="800"/>
                <a:t>3</a:t>
              </a:r>
              <a:r>
                <a:rPr lang="pl-PL" altLang="pl-PL" sz="800">
                  <a:latin typeface="Symbol" pitchFamily="18" charset="2"/>
                  <a:ea typeface="Symbol" pitchFamily="18" charset="2"/>
                  <a:cs typeface="Symbol" pitchFamily="18" charset="2"/>
                  <a:sym typeface="Symbol" pitchFamily="18" charset="2"/>
                </a:rPr>
                <a:t>≠</a:t>
              </a:r>
              <a:r>
                <a:rPr lang="pl-PL" altLang="pl-PL" sz="800"/>
                <a:t>4</a:t>
              </a:r>
            </a:p>
          </p:txBody>
        </p:sp>
        <p:sp>
          <p:nvSpPr>
            <p:cNvPr id="30862" name="Shape 566"/>
            <p:cNvSpPr>
              <a:spLocks/>
            </p:cNvSpPr>
            <p:nvPr/>
          </p:nvSpPr>
          <p:spPr bwMode="auto">
            <a:xfrm>
              <a:off x="2579650" y="2214760"/>
              <a:ext cx="328321" cy="25005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567" name="Shape 567"/>
            <p:cNvSpPr/>
            <p:nvPr/>
          </p:nvSpPr>
          <p:spPr>
            <a:xfrm flipH="1">
              <a:off x="280872" y="1928429"/>
              <a:ext cx="0" cy="49996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68" name="Shape 568"/>
            <p:cNvSpPr/>
            <p:nvPr/>
          </p:nvSpPr>
          <p:spPr>
            <a:xfrm>
              <a:off x="280872" y="2428391"/>
              <a:ext cx="229934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69" name="Shape 569"/>
            <p:cNvSpPr/>
            <p:nvPr/>
          </p:nvSpPr>
          <p:spPr>
            <a:xfrm>
              <a:off x="2345363" y="1928429"/>
              <a:ext cx="0" cy="32219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70" name="Shape 570"/>
            <p:cNvSpPr/>
            <p:nvPr/>
          </p:nvSpPr>
          <p:spPr>
            <a:xfrm>
              <a:off x="2345363" y="2250627"/>
              <a:ext cx="234854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30867" name="Shape 571"/>
            <p:cNvSpPr>
              <a:spLocks noChangeArrowheads="1"/>
            </p:cNvSpPr>
            <p:nvPr/>
          </p:nvSpPr>
          <p:spPr bwMode="auto">
            <a:xfrm>
              <a:off x="1845442" y="2536258"/>
              <a:ext cx="1172569" cy="177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pl-PL" altLang="pl-PL" sz="700"/>
                <a:t>Value 1 for good coloring</a:t>
              </a:r>
            </a:p>
          </p:txBody>
        </p:sp>
        <p:sp>
          <p:nvSpPr>
            <p:cNvPr id="572" name="Shape 572"/>
            <p:cNvSpPr/>
            <p:nvPr/>
          </p:nvSpPr>
          <p:spPr>
            <a:xfrm>
              <a:off x="2908695" y="2322050"/>
              <a:ext cx="233267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73" name="Shape 573"/>
            <p:cNvSpPr/>
            <p:nvPr/>
          </p:nvSpPr>
          <p:spPr>
            <a:xfrm>
              <a:off x="1829637" y="1893511"/>
              <a:ext cx="0" cy="39203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74" name="Shape 574"/>
            <p:cNvSpPr/>
            <p:nvPr/>
          </p:nvSpPr>
          <p:spPr>
            <a:xfrm>
              <a:off x="1829637" y="2285545"/>
              <a:ext cx="75058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75" name="Shape 575"/>
            <p:cNvSpPr/>
            <p:nvPr/>
          </p:nvSpPr>
          <p:spPr>
            <a:xfrm>
              <a:off x="1313911" y="1928429"/>
              <a:ext cx="0" cy="39362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76" name="Shape 576"/>
            <p:cNvSpPr/>
            <p:nvPr/>
          </p:nvSpPr>
          <p:spPr>
            <a:xfrm>
              <a:off x="1313911" y="2322050"/>
              <a:ext cx="1266306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77" name="Shape 577"/>
            <p:cNvSpPr/>
            <p:nvPr/>
          </p:nvSpPr>
          <p:spPr>
            <a:xfrm>
              <a:off x="796598" y="2356968"/>
              <a:ext cx="1783619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78" name="Shape 578"/>
            <p:cNvSpPr/>
            <p:nvPr/>
          </p:nvSpPr>
          <p:spPr>
            <a:xfrm flipH="1">
              <a:off x="796598" y="1928429"/>
              <a:ext cx="0" cy="42854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30875" name="Shape 579"/>
            <p:cNvSpPr>
              <a:spLocks noChangeArrowheads="1"/>
            </p:cNvSpPr>
            <p:nvPr/>
          </p:nvSpPr>
          <p:spPr bwMode="auto">
            <a:xfrm>
              <a:off x="2814163" y="2000429"/>
              <a:ext cx="469029" cy="23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pl-PL" altLang="pl-PL" sz="1100">
                  <a:cs typeface="Times New Roman" pitchFamily="18" charset="0"/>
                  <a:sym typeface="Times New Roman" pitchFamily="18" charset="0"/>
                </a:rPr>
                <a:t>F(x)</a:t>
              </a:r>
            </a:p>
          </p:txBody>
        </p:sp>
        <p:sp>
          <p:nvSpPr>
            <p:cNvPr id="580" name="Shape 580"/>
            <p:cNvSpPr/>
            <p:nvPr/>
          </p:nvSpPr>
          <p:spPr>
            <a:xfrm>
              <a:off x="93624" y="0"/>
              <a:ext cx="3189567" cy="2750590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lIns="45719" tIns="45719" rIns="45719" bIns="45719" anchor="ctr"/>
            <a:lstStyle/>
            <a:p>
              <a:pPr>
                <a:spcBef>
                  <a:spcPts val="0"/>
                </a:spcBef>
                <a:defRPr sz="1000" b="0">
                  <a:solidFill>
                    <a:srgbClr val="FFFFFF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000">
                <a:solidFill>
                  <a:srgbClr val="FFFFFF"/>
                </a:solidFill>
                <a:latin typeface="+mn-lt"/>
                <a:sym typeface="Calibri"/>
              </a:endParaRPr>
            </a:p>
          </p:txBody>
        </p:sp>
        <p:sp>
          <p:nvSpPr>
            <p:cNvPr id="30877" name="Shape 581"/>
            <p:cNvSpPr>
              <a:spLocks noChangeArrowheads="1"/>
            </p:cNvSpPr>
            <p:nvPr/>
          </p:nvSpPr>
          <p:spPr bwMode="auto">
            <a:xfrm>
              <a:off x="1612175" y="178795"/>
              <a:ext cx="1265128" cy="22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>
              <a:spAutoFit/>
            </a:bodyPr>
            <a:lstStyle/>
            <a:p>
              <a:r>
                <a:rPr lang="pl-PL" altLang="pl-PL" sz="1000">
                  <a:solidFill>
                    <a:srgbClr val="FF0000"/>
                  </a:solidFill>
                </a:rPr>
                <a:t>Oracle number 0</a:t>
              </a:r>
            </a:p>
          </p:txBody>
        </p:sp>
      </p:grpSp>
      <p:grpSp>
        <p:nvGrpSpPr>
          <p:cNvPr id="30724" name="Group 650"/>
          <p:cNvGrpSpPr>
            <a:grpSpLocks/>
          </p:cNvGrpSpPr>
          <p:nvPr/>
        </p:nvGrpSpPr>
        <p:grpSpPr bwMode="auto">
          <a:xfrm>
            <a:off x="5529263" y="3886200"/>
            <a:ext cx="3282950" cy="2751138"/>
            <a:chOff x="0" y="0"/>
            <a:chExt cx="3283192" cy="2750590"/>
          </a:xfrm>
        </p:grpSpPr>
        <p:sp>
          <p:nvSpPr>
            <p:cNvPr id="583" name="Shape 583"/>
            <p:cNvSpPr/>
            <p:nvPr/>
          </p:nvSpPr>
          <p:spPr>
            <a:xfrm>
              <a:off x="0" y="679315"/>
              <a:ext cx="2625919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84" name="Shape 584"/>
            <p:cNvSpPr/>
            <p:nvPr/>
          </p:nvSpPr>
          <p:spPr>
            <a:xfrm>
              <a:off x="0" y="750738"/>
              <a:ext cx="2625919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85" name="Shape 585"/>
            <p:cNvSpPr/>
            <p:nvPr/>
          </p:nvSpPr>
          <p:spPr>
            <a:xfrm>
              <a:off x="0" y="893585"/>
              <a:ext cx="2625919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86" name="Shape 586"/>
            <p:cNvSpPr/>
            <p:nvPr/>
          </p:nvSpPr>
          <p:spPr>
            <a:xfrm>
              <a:off x="0" y="965008"/>
              <a:ext cx="2625919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87" name="Shape 587"/>
            <p:cNvSpPr/>
            <p:nvPr/>
          </p:nvSpPr>
          <p:spPr>
            <a:xfrm>
              <a:off x="0" y="1142772"/>
              <a:ext cx="2625919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88" name="Shape 588"/>
            <p:cNvSpPr/>
            <p:nvPr/>
          </p:nvSpPr>
          <p:spPr>
            <a:xfrm>
              <a:off x="0" y="1214196"/>
              <a:ext cx="2625919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89" name="Shape 589"/>
            <p:cNvSpPr/>
            <p:nvPr/>
          </p:nvSpPr>
          <p:spPr>
            <a:xfrm>
              <a:off x="0" y="1357043"/>
              <a:ext cx="2625919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90" name="Shape 590"/>
            <p:cNvSpPr/>
            <p:nvPr/>
          </p:nvSpPr>
          <p:spPr>
            <a:xfrm>
              <a:off x="0" y="1428465"/>
              <a:ext cx="2625919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91" name="Shape 591"/>
            <p:cNvSpPr/>
            <p:nvPr/>
          </p:nvSpPr>
          <p:spPr>
            <a:xfrm flipH="1">
              <a:off x="234967" y="679315"/>
              <a:ext cx="0" cy="92850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92" name="Shape 592"/>
            <p:cNvSpPr/>
            <p:nvPr/>
          </p:nvSpPr>
          <p:spPr>
            <a:xfrm flipH="1">
              <a:off x="328636" y="965008"/>
              <a:ext cx="0" cy="85707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93" name="Shape 593"/>
            <p:cNvSpPr/>
            <p:nvPr/>
          </p:nvSpPr>
          <p:spPr>
            <a:xfrm flipH="1">
              <a:off x="374678" y="893585"/>
              <a:ext cx="0" cy="92850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grpSp>
          <p:nvGrpSpPr>
            <p:cNvPr id="30764" name="Group 596"/>
            <p:cNvGrpSpPr>
              <a:grpSpLocks/>
            </p:cNvGrpSpPr>
            <p:nvPr/>
          </p:nvGrpSpPr>
          <p:grpSpPr bwMode="auto">
            <a:xfrm>
              <a:off x="93805" y="1562172"/>
              <a:ext cx="328320" cy="269241"/>
              <a:chOff x="0" y="0"/>
              <a:chExt cx="328318" cy="269240"/>
            </a:xfrm>
          </p:grpSpPr>
          <p:sp>
            <p:nvSpPr>
              <p:cNvPr id="30818" name="Shape 594"/>
              <p:cNvSpPr>
                <a:spLocks noChangeArrowheads="1"/>
              </p:cNvSpPr>
              <p:nvPr/>
            </p:nvSpPr>
            <p:spPr bwMode="auto">
              <a:xfrm>
                <a:off x="0" y="9593"/>
                <a:ext cx="328319" cy="25005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5719" tIns="45719" rIns="45719" bIns="45719" anchor="ctr"/>
              <a:lstStyle/>
              <a:p>
                <a:endParaRPr lang="pl-PL" altLang="pl-PL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endParaRPr>
              </a:p>
            </p:txBody>
          </p:sp>
          <p:sp>
            <p:nvSpPr>
              <p:cNvPr id="30819" name="Shape 595"/>
              <p:cNvSpPr>
                <a:spLocks noChangeArrowheads="1"/>
              </p:cNvSpPr>
              <p:nvPr/>
            </p:nvSpPr>
            <p:spPr bwMode="auto">
              <a:xfrm>
                <a:off x="63298" y="-1"/>
                <a:ext cx="201723" cy="269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45719" tIns="45719" rIns="45719" bIns="45719" anchor="ctr">
                <a:spAutoFit/>
              </a:bodyPr>
              <a:lstStyle/>
              <a:p>
                <a:r>
                  <a:rPr lang="pl-PL" altLang="pl-PL" sz="1400">
                    <a:latin typeface="Symbol" pitchFamily="18" charset="2"/>
                    <a:ea typeface="Symbol" pitchFamily="18" charset="2"/>
                    <a:cs typeface="Symbol" pitchFamily="18" charset="2"/>
                    <a:sym typeface="Symbol" pitchFamily="18" charset="2"/>
                  </a:rPr>
                  <a:t>≠</a:t>
                </a:r>
              </a:p>
            </p:txBody>
          </p:sp>
        </p:grpSp>
        <p:sp>
          <p:nvSpPr>
            <p:cNvPr id="597" name="Shape 597"/>
            <p:cNvSpPr/>
            <p:nvPr/>
          </p:nvSpPr>
          <p:spPr>
            <a:xfrm>
              <a:off x="281008" y="1822087"/>
              <a:ext cx="0" cy="10634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98" name="Shape 598"/>
            <p:cNvSpPr/>
            <p:nvPr/>
          </p:nvSpPr>
          <p:spPr>
            <a:xfrm flipH="1">
              <a:off x="703314" y="750738"/>
              <a:ext cx="0" cy="85707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599" name="Shape 599"/>
            <p:cNvSpPr/>
            <p:nvPr/>
          </p:nvSpPr>
          <p:spPr>
            <a:xfrm flipH="1">
              <a:off x="750942" y="679315"/>
              <a:ext cx="0" cy="92850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600" name="Shape 600"/>
            <p:cNvSpPr/>
            <p:nvPr/>
          </p:nvSpPr>
          <p:spPr>
            <a:xfrm flipH="1">
              <a:off x="844612" y="1142772"/>
              <a:ext cx="0" cy="64281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601" name="Shape 601"/>
            <p:cNvSpPr/>
            <p:nvPr/>
          </p:nvSpPr>
          <p:spPr>
            <a:xfrm flipH="1">
              <a:off x="890653" y="1214196"/>
              <a:ext cx="0" cy="57138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grpSp>
          <p:nvGrpSpPr>
            <p:cNvPr id="30770" name="Group 604"/>
            <p:cNvGrpSpPr>
              <a:grpSpLocks/>
            </p:cNvGrpSpPr>
            <p:nvPr/>
          </p:nvGrpSpPr>
          <p:grpSpPr bwMode="auto">
            <a:xfrm>
              <a:off x="609735" y="1562172"/>
              <a:ext cx="328320" cy="269241"/>
              <a:chOff x="0" y="0"/>
              <a:chExt cx="328318" cy="269240"/>
            </a:xfrm>
          </p:grpSpPr>
          <p:sp>
            <p:nvSpPr>
              <p:cNvPr id="30816" name="Shape 602"/>
              <p:cNvSpPr>
                <a:spLocks noChangeArrowheads="1"/>
              </p:cNvSpPr>
              <p:nvPr/>
            </p:nvSpPr>
            <p:spPr bwMode="auto">
              <a:xfrm>
                <a:off x="0" y="9593"/>
                <a:ext cx="328319" cy="25005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5719" tIns="45719" rIns="45719" bIns="45719" anchor="ctr"/>
              <a:lstStyle/>
              <a:p>
                <a:endParaRPr lang="pl-PL" altLang="pl-PL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endParaRPr>
              </a:p>
            </p:txBody>
          </p:sp>
          <p:sp>
            <p:nvSpPr>
              <p:cNvPr id="30817" name="Shape 603"/>
              <p:cNvSpPr>
                <a:spLocks noChangeArrowheads="1"/>
              </p:cNvSpPr>
              <p:nvPr/>
            </p:nvSpPr>
            <p:spPr bwMode="auto">
              <a:xfrm>
                <a:off x="63298" y="-1"/>
                <a:ext cx="201723" cy="269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45719" tIns="45719" rIns="45719" bIns="45719" anchor="ctr">
                <a:spAutoFit/>
              </a:bodyPr>
              <a:lstStyle/>
              <a:p>
                <a:r>
                  <a:rPr lang="pl-PL" altLang="pl-PL" sz="1400">
                    <a:latin typeface="Symbol" pitchFamily="18" charset="2"/>
                    <a:ea typeface="Symbol" pitchFamily="18" charset="2"/>
                    <a:cs typeface="Symbol" pitchFamily="18" charset="2"/>
                    <a:sym typeface="Symbol" pitchFamily="18" charset="2"/>
                  </a:rPr>
                  <a:t>≠</a:t>
                </a:r>
              </a:p>
            </p:txBody>
          </p:sp>
        </p:grpSp>
        <p:sp>
          <p:nvSpPr>
            <p:cNvPr id="605" name="Shape 605"/>
            <p:cNvSpPr/>
            <p:nvPr/>
          </p:nvSpPr>
          <p:spPr>
            <a:xfrm>
              <a:off x="796984" y="1822087"/>
              <a:ext cx="0" cy="10634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606" name="Shape 606"/>
            <p:cNvSpPr/>
            <p:nvPr/>
          </p:nvSpPr>
          <p:spPr>
            <a:xfrm flipH="1">
              <a:off x="1219290" y="893585"/>
              <a:ext cx="0" cy="71423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607" name="Shape 607"/>
            <p:cNvSpPr/>
            <p:nvPr/>
          </p:nvSpPr>
          <p:spPr>
            <a:xfrm flipH="1">
              <a:off x="1266918" y="965008"/>
              <a:ext cx="0" cy="64281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608" name="Shape 608"/>
            <p:cNvSpPr/>
            <p:nvPr/>
          </p:nvSpPr>
          <p:spPr>
            <a:xfrm flipH="1">
              <a:off x="1360587" y="1142772"/>
              <a:ext cx="0" cy="64281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609" name="Shape 609"/>
            <p:cNvSpPr/>
            <p:nvPr/>
          </p:nvSpPr>
          <p:spPr>
            <a:xfrm flipH="1">
              <a:off x="1406629" y="1214196"/>
              <a:ext cx="0" cy="57138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grpSp>
          <p:nvGrpSpPr>
            <p:cNvPr id="30776" name="Group 612"/>
            <p:cNvGrpSpPr>
              <a:grpSpLocks/>
            </p:cNvGrpSpPr>
            <p:nvPr/>
          </p:nvGrpSpPr>
          <p:grpSpPr bwMode="auto">
            <a:xfrm>
              <a:off x="1125666" y="1562172"/>
              <a:ext cx="328320" cy="269241"/>
              <a:chOff x="0" y="0"/>
              <a:chExt cx="328318" cy="269240"/>
            </a:xfrm>
          </p:grpSpPr>
          <p:sp>
            <p:nvSpPr>
              <p:cNvPr id="30814" name="Shape 610"/>
              <p:cNvSpPr>
                <a:spLocks noChangeArrowheads="1"/>
              </p:cNvSpPr>
              <p:nvPr/>
            </p:nvSpPr>
            <p:spPr bwMode="auto">
              <a:xfrm>
                <a:off x="0" y="9593"/>
                <a:ext cx="328319" cy="25005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5719" tIns="45719" rIns="45719" bIns="45719" anchor="ctr"/>
              <a:lstStyle/>
              <a:p>
                <a:endParaRPr lang="pl-PL" altLang="pl-PL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endParaRPr>
              </a:p>
            </p:txBody>
          </p:sp>
          <p:sp>
            <p:nvSpPr>
              <p:cNvPr id="30815" name="Shape 611"/>
              <p:cNvSpPr>
                <a:spLocks noChangeArrowheads="1"/>
              </p:cNvSpPr>
              <p:nvPr/>
            </p:nvSpPr>
            <p:spPr bwMode="auto">
              <a:xfrm>
                <a:off x="63298" y="-1"/>
                <a:ext cx="201723" cy="269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45719" tIns="45719" rIns="45719" bIns="45719" anchor="ctr">
                <a:spAutoFit/>
              </a:bodyPr>
              <a:lstStyle/>
              <a:p>
                <a:r>
                  <a:rPr lang="pl-PL" altLang="pl-PL" sz="1400">
                    <a:latin typeface="Symbol" pitchFamily="18" charset="2"/>
                    <a:ea typeface="Symbol" pitchFamily="18" charset="2"/>
                    <a:cs typeface="Symbol" pitchFamily="18" charset="2"/>
                    <a:sym typeface="Symbol" pitchFamily="18" charset="2"/>
                  </a:rPr>
                  <a:t>≠</a:t>
                </a:r>
              </a:p>
            </p:txBody>
          </p:sp>
        </p:grpSp>
        <p:sp>
          <p:nvSpPr>
            <p:cNvPr id="613" name="Shape 613"/>
            <p:cNvSpPr/>
            <p:nvPr/>
          </p:nvSpPr>
          <p:spPr>
            <a:xfrm>
              <a:off x="1312959" y="1822087"/>
              <a:ext cx="0" cy="10634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30778" name="Shape 614"/>
            <p:cNvSpPr>
              <a:spLocks noChangeArrowheads="1"/>
            </p:cNvSpPr>
            <p:nvPr/>
          </p:nvSpPr>
          <p:spPr bwMode="auto">
            <a:xfrm>
              <a:off x="341999" y="1889542"/>
              <a:ext cx="314640" cy="21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pl-PL" altLang="pl-PL" sz="800"/>
                <a:t>1</a:t>
              </a:r>
              <a:r>
                <a:rPr lang="pl-PL" altLang="pl-PL" sz="800">
                  <a:latin typeface="Symbol" pitchFamily="18" charset="2"/>
                  <a:ea typeface="Symbol" pitchFamily="18" charset="2"/>
                  <a:cs typeface="Symbol" pitchFamily="18" charset="2"/>
                  <a:sym typeface="Symbol" pitchFamily="18" charset="2"/>
                </a:rPr>
                <a:t>≠</a:t>
              </a:r>
              <a:r>
                <a:rPr lang="pl-PL" altLang="pl-PL" sz="800"/>
                <a:t>2</a:t>
              </a:r>
            </a:p>
          </p:txBody>
        </p:sp>
        <p:sp>
          <p:nvSpPr>
            <p:cNvPr id="30779" name="Shape 615"/>
            <p:cNvSpPr>
              <a:spLocks noChangeArrowheads="1"/>
            </p:cNvSpPr>
            <p:nvPr/>
          </p:nvSpPr>
          <p:spPr bwMode="auto">
            <a:xfrm>
              <a:off x="797346" y="1857541"/>
              <a:ext cx="314640" cy="21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pl-PL" altLang="pl-PL" sz="800"/>
                <a:t>1</a:t>
              </a:r>
              <a:r>
                <a:rPr lang="pl-PL" altLang="pl-PL" sz="800">
                  <a:latin typeface="Symbol" pitchFamily="18" charset="2"/>
                  <a:ea typeface="Symbol" pitchFamily="18" charset="2"/>
                  <a:cs typeface="Symbol" pitchFamily="18" charset="2"/>
                  <a:sym typeface="Symbol" pitchFamily="18" charset="2"/>
                </a:rPr>
                <a:t>≠</a:t>
              </a:r>
              <a:r>
                <a:rPr lang="pl-PL" altLang="pl-PL" sz="800"/>
                <a:t>3</a:t>
              </a:r>
            </a:p>
          </p:txBody>
        </p:sp>
        <p:sp>
          <p:nvSpPr>
            <p:cNvPr id="30780" name="Shape 616"/>
            <p:cNvSpPr>
              <a:spLocks noChangeArrowheads="1"/>
            </p:cNvSpPr>
            <p:nvPr/>
          </p:nvSpPr>
          <p:spPr bwMode="auto">
            <a:xfrm>
              <a:off x="1313277" y="1857541"/>
              <a:ext cx="314640" cy="21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pl-PL" altLang="pl-PL" sz="800"/>
                <a:t>2</a:t>
              </a:r>
              <a:r>
                <a:rPr lang="pl-PL" altLang="pl-PL" sz="800">
                  <a:latin typeface="Symbol" pitchFamily="18" charset="2"/>
                  <a:ea typeface="Symbol" pitchFamily="18" charset="2"/>
                  <a:cs typeface="Symbol" pitchFamily="18" charset="2"/>
                  <a:sym typeface="Symbol" pitchFamily="18" charset="2"/>
                </a:rPr>
                <a:t>≠</a:t>
              </a:r>
              <a:r>
                <a:rPr lang="pl-PL" altLang="pl-PL" sz="800"/>
                <a:t>3</a:t>
              </a:r>
            </a:p>
          </p:txBody>
        </p:sp>
        <p:sp>
          <p:nvSpPr>
            <p:cNvPr id="617" name="Shape 617"/>
            <p:cNvSpPr/>
            <p:nvPr/>
          </p:nvSpPr>
          <p:spPr>
            <a:xfrm>
              <a:off x="1735265" y="893585"/>
              <a:ext cx="0" cy="71423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618" name="Shape 618"/>
            <p:cNvSpPr/>
            <p:nvPr/>
          </p:nvSpPr>
          <p:spPr>
            <a:xfrm>
              <a:off x="1782893" y="965008"/>
              <a:ext cx="0" cy="64281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619" name="Shape 619"/>
            <p:cNvSpPr/>
            <p:nvPr/>
          </p:nvSpPr>
          <p:spPr>
            <a:xfrm>
              <a:off x="1876563" y="1357043"/>
              <a:ext cx="0" cy="42854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620" name="Shape 620"/>
            <p:cNvSpPr/>
            <p:nvPr/>
          </p:nvSpPr>
          <p:spPr>
            <a:xfrm>
              <a:off x="1922604" y="1428465"/>
              <a:ext cx="0" cy="35711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grpSp>
          <p:nvGrpSpPr>
            <p:cNvPr id="30785" name="Group 623"/>
            <p:cNvGrpSpPr>
              <a:grpSpLocks/>
            </p:cNvGrpSpPr>
            <p:nvPr/>
          </p:nvGrpSpPr>
          <p:grpSpPr bwMode="auto">
            <a:xfrm>
              <a:off x="1641596" y="1562172"/>
              <a:ext cx="328320" cy="269241"/>
              <a:chOff x="0" y="0"/>
              <a:chExt cx="328318" cy="269240"/>
            </a:xfrm>
          </p:grpSpPr>
          <p:sp>
            <p:nvSpPr>
              <p:cNvPr id="30812" name="Shape 621"/>
              <p:cNvSpPr>
                <a:spLocks noChangeArrowheads="1"/>
              </p:cNvSpPr>
              <p:nvPr/>
            </p:nvSpPr>
            <p:spPr bwMode="auto">
              <a:xfrm>
                <a:off x="0" y="9593"/>
                <a:ext cx="328319" cy="25005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5719" tIns="45719" rIns="45719" bIns="45719" anchor="ctr"/>
              <a:lstStyle/>
              <a:p>
                <a:endParaRPr lang="pl-PL" altLang="pl-PL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endParaRPr>
              </a:p>
            </p:txBody>
          </p:sp>
          <p:sp>
            <p:nvSpPr>
              <p:cNvPr id="30813" name="Shape 622"/>
              <p:cNvSpPr>
                <a:spLocks noChangeArrowheads="1"/>
              </p:cNvSpPr>
              <p:nvPr/>
            </p:nvSpPr>
            <p:spPr bwMode="auto">
              <a:xfrm>
                <a:off x="63298" y="-1"/>
                <a:ext cx="201723" cy="269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45719" tIns="45719" rIns="45719" bIns="45719" anchor="ctr">
                <a:spAutoFit/>
              </a:bodyPr>
              <a:lstStyle/>
              <a:p>
                <a:r>
                  <a:rPr lang="pl-PL" altLang="pl-PL" sz="1400">
                    <a:latin typeface="Symbol" pitchFamily="18" charset="2"/>
                    <a:ea typeface="Symbol" pitchFamily="18" charset="2"/>
                    <a:cs typeface="Symbol" pitchFamily="18" charset="2"/>
                    <a:sym typeface="Symbol" pitchFamily="18" charset="2"/>
                  </a:rPr>
                  <a:t>≠</a:t>
                </a:r>
              </a:p>
            </p:txBody>
          </p:sp>
        </p:grpSp>
        <p:sp>
          <p:nvSpPr>
            <p:cNvPr id="624" name="Shape 624"/>
            <p:cNvSpPr/>
            <p:nvPr/>
          </p:nvSpPr>
          <p:spPr>
            <a:xfrm>
              <a:off x="1828935" y="1822087"/>
              <a:ext cx="0" cy="10634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30787" name="Shape 625"/>
            <p:cNvSpPr>
              <a:spLocks noChangeArrowheads="1"/>
            </p:cNvSpPr>
            <p:nvPr/>
          </p:nvSpPr>
          <p:spPr bwMode="auto">
            <a:xfrm>
              <a:off x="1795984" y="1857541"/>
              <a:ext cx="314640" cy="21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pl-PL" altLang="pl-PL" sz="800"/>
                <a:t>2</a:t>
              </a:r>
              <a:r>
                <a:rPr lang="pl-PL" altLang="pl-PL" sz="800">
                  <a:latin typeface="Symbol" pitchFamily="18" charset="2"/>
                  <a:ea typeface="Symbol" pitchFamily="18" charset="2"/>
                  <a:cs typeface="Symbol" pitchFamily="18" charset="2"/>
                  <a:sym typeface="Symbol" pitchFamily="18" charset="2"/>
                </a:rPr>
                <a:t>≠</a:t>
              </a:r>
              <a:r>
                <a:rPr lang="pl-PL" altLang="pl-PL" sz="800"/>
                <a:t>4</a:t>
              </a:r>
            </a:p>
          </p:txBody>
        </p:sp>
        <p:sp>
          <p:nvSpPr>
            <p:cNvPr id="626" name="Shape 626"/>
            <p:cNvSpPr/>
            <p:nvPr/>
          </p:nvSpPr>
          <p:spPr>
            <a:xfrm flipH="1">
              <a:off x="2251241" y="1142772"/>
              <a:ext cx="14288" cy="60789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627" name="Shape 627"/>
            <p:cNvSpPr/>
            <p:nvPr/>
          </p:nvSpPr>
          <p:spPr>
            <a:xfrm flipH="1">
              <a:off x="2298869" y="1214196"/>
              <a:ext cx="12701" cy="60789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628" name="Shape 628"/>
            <p:cNvSpPr/>
            <p:nvPr/>
          </p:nvSpPr>
          <p:spPr>
            <a:xfrm>
              <a:off x="2405239" y="1357043"/>
              <a:ext cx="0" cy="42854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629" name="Shape 629"/>
            <p:cNvSpPr/>
            <p:nvPr/>
          </p:nvSpPr>
          <p:spPr>
            <a:xfrm>
              <a:off x="2452868" y="1428465"/>
              <a:ext cx="0" cy="35711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grpSp>
          <p:nvGrpSpPr>
            <p:cNvPr id="30792" name="Group 632"/>
            <p:cNvGrpSpPr>
              <a:grpSpLocks/>
            </p:cNvGrpSpPr>
            <p:nvPr/>
          </p:nvGrpSpPr>
          <p:grpSpPr bwMode="auto">
            <a:xfrm>
              <a:off x="2171206" y="1562172"/>
              <a:ext cx="328320" cy="269241"/>
              <a:chOff x="0" y="0"/>
              <a:chExt cx="328318" cy="269240"/>
            </a:xfrm>
          </p:grpSpPr>
          <p:sp>
            <p:nvSpPr>
              <p:cNvPr id="30810" name="Shape 630"/>
              <p:cNvSpPr>
                <a:spLocks noChangeArrowheads="1"/>
              </p:cNvSpPr>
              <p:nvPr/>
            </p:nvSpPr>
            <p:spPr bwMode="auto">
              <a:xfrm>
                <a:off x="0" y="9593"/>
                <a:ext cx="328319" cy="25005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5719" tIns="45719" rIns="45719" bIns="45719" anchor="ctr"/>
              <a:lstStyle/>
              <a:p>
                <a:endParaRPr lang="pl-PL" altLang="pl-PL">
                  <a:solidFill>
                    <a:srgbClr val="000000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endParaRPr>
              </a:p>
            </p:txBody>
          </p:sp>
          <p:sp>
            <p:nvSpPr>
              <p:cNvPr id="30811" name="Shape 631"/>
              <p:cNvSpPr>
                <a:spLocks noChangeArrowheads="1"/>
              </p:cNvSpPr>
              <p:nvPr/>
            </p:nvSpPr>
            <p:spPr bwMode="auto">
              <a:xfrm>
                <a:off x="63298" y="-1"/>
                <a:ext cx="201723" cy="269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45719" tIns="45719" rIns="45719" bIns="45719" anchor="ctr">
                <a:spAutoFit/>
              </a:bodyPr>
              <a:lstStyle/>
              <a:p>
                <a:r>
                  <a:rPr lang="pl-PL" altLang="pl-PL" sz="1400">
                    <a:latin typeface="Symbol" pitchFamily="18" charset="2"/>
                    <a:ea typeface="Symbol" pitchFamily="18" charset="2"/>
                    <a:cs typeface="Symbol" pitchFamily="18" charset="2"/>
                    <a:sym typeface="Symbol" pitchFamily="18" charset="2"/>
                  </a:rPr>
                  <a:t>≠</a:t>
                </a:r>
              </a:p>
            </p:txBody>
          </p:sp>
        </p:grpSp>
        <p:sp>
          <p:nvSpPr>
            <p:cNvPr id="633" name="Shape 633"/>
            <p:cNvSpPr/>
            <p:nvPr/>
          </p:nvSpPr>
          <p:spPr>
            <a:xfrm>
              <a:off x="2359199" y="1822087"/>
              <a:ext cx="0" cy="10634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30794" name="Shape 634"/>
            <p:cNvSpPr>
              <a:spLocks noChangeArrowheads="1"/>
            </p:cNvSpPr>
            <p:nvPr/>
          </p:nvSpPr>
          <p:spPr bwMode="auto">
            <a:xfrm>
              <a:off x="2345137" y="1857541"/>
              <a:ext cx="314640" cy="21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pl-PL" altLang="pl-PL" sz="800"/>
                <a:t>3</a:t>
              </a:r>
              <a:r>
                <a:rPr lang="pl-PL" altLang="pl-PL" sz="800">
                  <a:latin typeface="Symbol" pitchFamily="18" charset="2"/>
                  <a:ea typeface="Symbol" pitchFamily="18" charset="2"/>
                  <a:cs typeface="Symbol" pitchFamily="18" charset="2"/>
                  <a:sym typeface="Symbol" pitchFamily="18" charset="2"/>
                </a:rPr>
                <a:t>≠</a:t>
              </a:r>
              <a:r>
                <a:rPr lang="pl-PL" altLang="pl-PL" sz="800"/>
                <a:t>4</a:t>
              </a:r>
            </a:p>
          </p:txBody>
        </p:sp>
        <p:sp>
          <p:nvSpPr>
            <p:cNvPr id="30795" name="Shape 635"/>
            <p:cNvSpPr>
              <a:spLocks/>
            </p:cNvSpPr>
            <p:nvPr/>
          </p:nvSpPr>
          <p:spPr bwMode="auto">
            <a:xfrm>
              <a:off x="2579651" y="2214760"/>
              <a:ext cx="328321" cy="25005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636" name="Shape 636"/>
            <p:cNvSpPr/>
            <p:nvPr/>
          </p:nvSpPr>
          <p:spPr>
            <a:xfrm flipH="1">
              <a:off x="281008" y="1928429"/>
              <a:ext cx="0" cy="49996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637" name="Shape 637"/>
            <p:cNvSpPr/>
            <p:nvPr/>
          </p:nvSpPr>
          <p:spPr>
            <a:xfrm>
              <a:off x="281008" y="2428391"/>
              <a:ext cx="2298869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638" name="Shape 638"/>
            <p:cNvSpPr/>
            <p:nvPr/>
          </p:nvSpPr>
          <p:spPr>
            <a:xfrm>
              <a:off x="2344910" y="1928429"/>
              <a:ext cx="0" cy="32219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639" name="Shape 639"/>
            <p:cNvSpPr/>
            <p:nvPr/>
          </p:nvSpPr>
          <p:spPr>
            <a:xfrm>
              <a:off x="2344910" y="2250627"/>
              <a:ext cx="234967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30800" name="Shape 640"/>
            <p:cNvSpPr>
              <a:spLocks noChangeArrowheads="1"/>
            </p:cNvSpPr>
            <p:nvPr/>
          </p:nvSpPr>
          <p:spPr bwMode="auto">
            <a:xfrm>
              <a:off x="1845443" y="2536258"/>
              <a:ext cx="1172569" cy="177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pl-PL" altLang="pl-PL" sz="700"/>
                <a:t>Value 1 for good coloring</a:t>
              </a:r>
            </a:p>
          </p:txBody>
        </p:sp>
        <p:sp>
          <p:nvSpPr>
            <p:cNvPr id="641" name="Shape 641"/>
            <p:cNvSpPr/>
            <p:nvPr/>
          </p:nvSpPr>
          <p:spPr>
            <a:xfrm>
              <a:off x="2908514" y="2322050"/>
              <a:ext cx="233379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642" name="Shape 642"/>
            <p:cNvSpPr/>
            <p:nvPr/>
          </p:nvSpPr>
          <p:spPr>
            <a:xfrm>
              <a:off x="1828935" y="1893511"/>
              <a:ext cx="0" cy="39203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643" name="Shape 643"/>
            <p:cNvSpPr/>
            <p:nvPr/>
          </p:nvSpPr>
          <p:spPr>
            <a:xfrm>
              <a:off x="1828935" y="2285545"/>
              <a:ext cx="75094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644" name="Shape 644"/>
            <p:cNvSpPr/>
            <p:nvPr/>
          </p:nvSpPr>
          <p:spPr>
            <a:xfrm>
              <a:off x="1312959" y="1928429"/>
              <a:ext cx="0" cy="39362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645" name="Shape 645"/>
            <p:cNvSpPr/>
            <p:nvPr/>
          </p:nvSpPr>
          <p:spPr>
            <a:xfrm>
              <a:off x="1312959" y="2322050"/>
              <a:ext cx="1266918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646" name="Shape 646"/>
            <p:cNvSpPr/>
            <p:nvPr/>
          </p:nvSpPr>
          <p:spPr>
            <a:xfrm>
              <a:off x="796984" y="2356968"/>
              <a:ext cx="1782893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647" name="Shape 647"/>
            <p:cNvSpPr/>
            <p:nvPr/>
          </p:nvSpPr>
          <p:spPr>
            <a:xfrm flipH="1">
              <a:off x="796984" y="1928429"/>
              <a:ext cx="0" cy="42854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30808" name="Shape 648"/>
            <p:cNvSpPr>
              <a:spLocks noChangeArrowheads="1"/>
            </p:cNvSpPr>
            <p:nvPr/>
          </p:nvSpPr>
          <p:spPr bwMode="auto">
            <a:xfrm>
              <a:off x="2814164" y="2000429"/>
              <a:ext cx="469029" cy="23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pl-PL" altLang="pl-PL" sz="1100">
                  <a:cs typeface="Times New Roman" pitchFamily="18" charset="0"/>
                  <a:sym typeface="Times New Roman" pitchFamily="18" charset="0"/>
                </a:rPr>
                <a:t>F(x)</a:t>
              </a:r>
            </a:p>
          </p:txBody>
        </p:sp>
        <p:sp>
          <p:nvSpPr>
            <p:cNvPr id="649" name="Shape 649"/>
            <p:cNvSpPr/>
            <p:nvPr/>
          </p:nvSpPr>
          <p:spPr>
            <a:xfrm>
              <a:off x="93669" y="0"/>
              <a:ext cx="3189523" cy="2750590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lIns="45719" tIns="45719" rIns="45719" bIns="45719" anchor="ctr"/>
            <a:lstStyle/>
            <a:p>
              <a:pPr>
                <a:spcBef>
                  <a:spcPts val="0"/>
                </a:spcBef>
                <a:defRPr sz="1000" b="0">
                  <a:solidFill>
                    <a:srgbClr val="FFFFFF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000">
                <a:solidFill>
                  <a:srgbClr val="FFFFFF"/>
                </a:solidFill>
                <a:latin typeface="+mn-lt"/>
                <a:sym typeface="Calibri"/>
              </a:endParaRPr>
            </a:p>
          </p:txBody>
        </p:sp>
      </p:grpSp>
      <p:sp>
        <p:nvSpPr>
          <p:cNvPr id="651" name="Shape 651"/>
          <p:cNvSpPr/>
          <p:nvPr/>
        </p:nvSpPr>
        <p:spPr>
          <a:xfrm>
            <a:off x="6858000" y="3055938"/>
            <a:ext cx="141288" cy="136525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>
              <a:spcBef>
                <a:spcPts val="0"/>
              </a:spcBef>
              <a:defRPr sz="1800" b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FFFFFF"/>
              </a:solidFill>
              <a:latin typeface="+mn-lt"/>
              <a:sym typeface="Calibri"/>
            </a:endParaRPr>
          </a:p>
        </p:txBody>
      </p:sp>
      <p:sp>
        <p:nvSpPr>
          <p:cNvPr id="652" name="Shape 652"/>
          <p:cNvSpPr/>
          <p:nvPr/>
        </p:nvSpPr>
        <p:spPr>
          <a:xfrm>
            <a:off x="6845300" y="3275013"/>
            <a:ext cx="141288" cy="138112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>
              <a:spcBef>
                <a:spcPts val="0"/>
              </a:spcBef>
              <a:defRPr sz="1800" b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FFFFFF"/>
              </a:solidFill>
              <a:latin typeface="+mn-lt"/>
              <a:sym typeface="Calibri"/>
            </a:endParaRPr>
          </a:p>
        </p:txBody>
      </p:sp>
      <p:sp>
        <p:nvSpPr>
          <p:cNvPr id="653" name="Shape 653"/>
          <p:cNvSpPr/>
          <p:nvPr/>
        </p:nvSpPr>
        <p:spPr>
          <a:xfrm>
            <a:off x="6858000" y="3497263"/>
            <a:ext cx="141288" cy="138112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>
              <a:spcBef>
                <a:spcPts val="0"/>
              </a:spcBef>
              <a:defRPr sz="1800" b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FFFFFF"/>
              </a:solidFill>
              <a:latin typeface="+mn-lt"/>
              <a:sym typeface="Calibri"/>
            </a:endParaRPr>
          </a:p>
        </p:txBody>
      </p:sp>
      <p:sp>
        <p:nvSpPr>
          <p:cNvPr id="654" name="Shape 654"/>
          <p:cNvSpPr/>
          <p:nvPr/>
        </p:nvSpPr>
        <p:spPr>
          <a:xfrm>
            <a:off x="6854825" y="3700463"/>
            <a:ext cx="141288" cy="138112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>
              <a:spcBef>
                <a:spcPts val="0"/>
              </a:spcBef>
              <a:defRPr sz="1800" b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FFFFFF"/>
              </a:solidFill>
              <a:latin typeface="+mn-lt"/>
              <a:sym typeface="Calibri"/>
            </a:endParaRPr>
          </a:p>
        </p:txBody>
      </p:sp>
      <p:sp>
        <p:nvSpPr>
          <p:cNvPr id="30729" name="Shape 655"/>
          <p:cNvSpPr>
            <a:spLocks noChangeArrowheads="1"/>
          </p:cNvSpPr>
          <p:nvPr/>
        </p:nvSpPr>
        <p:spPr bwMode="auto">
          <a:xfrm>
            <a:off x="7181850" y="4114800"/>
            <a:ext cx="14986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r>
              <a:rPr lang="pl-PL" altLang="pl-PL" sz="1000">
                <a:solidFill>
                  <a:srgbClr val="FF0000"/>
                </a:solidFill>
              </a:rPr>
              <a:t>Oracle number 2 </a:t>
            </a:r>
            <a:r>
              <a:rPr lang="pl-PL" altLang="pl-PL" sz="1000" baseline="3000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30730" name="Group 661"/>
          <p:cNvGrpSpPr>
            <a:grpSpLocks/>
          </p:cNvGrpSpPr>
          <p:nvPr/>
        </p:nvGrpSpPr>
        <p:grpSpPr bwMode="auto">
          <a:xfrm>
            <a:off x="4648200" y="431800"/>
            <a:ext cx="1063625" cy="2513013"/>
            <a:chOff x="0" y="0"/>
            <a:chExt cx="1064096" cy="2512807"/>
          </a:xfrm>
        </p:grpSpPr>
        <p:sp>
          <p:nvSpPr>
            <p:cNvPr id="656" name="Shape 656"/>
            <p:cNvSpPr/>
            <p:nvPr/>
          </p:nvSpPr>
          <p:spPr>
            <a:xfrm>
              <a:off x="0" y="0"/>
              <a:ext cx="249348" cy="251280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/>
            </a:extLst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r>
                <a:rPr sz="1800">
                  <a:solidFill>
                    <a:srgbClr val="000000"/>
                  </a:solidFill>
                  <a:latin typeface="+mn-lt"/>
                  <a:sym typeface="Calibri"/>
                </a:rPr>
                <a:t>00000000</a:t>
              </a:r>
            </a:p>
          </p:txBody>
        </p:sp>
        <p:sp>
          <p:nvSpPr>
            <p:cNvPr id="657" name="Shape 657"/>
            <p:cNvSpPr/>
            <p:nvPr/>
          </p:nvSpPr>
          <p:spPr>
            <a:xfrm>
              <a:off x="255701" y="239693"/>
              <a:ext cx="765514" cy="233343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658" name="Shape 658"/>
            <p:cNvSpPr/>
            <p:nvPr/>
          </p:nvSpPr>
          <p:spPr>
            <a:xfrm>
              <a:off x="231878" y="709555"/>
              <a:ext cx="819513" cy="0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659" name="Shape 659"/>
            <p:cNvSpPr/>
            <p:nvPr/>
          </p:nvSpPr>
          <p:spPr>
            <a:xfrm flipV="1">
              <a:off x="195349" y="998456"/>
              <a:ext cx="868747" cy="498434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660" name="Shape 660"/>
            <p:cNvSpPr/>
            <p:nvPr/>
          </p:nvSpPr>
          <p:spPr>
            <a:xfrm flipV="1">
              <a:off x="225525" y="914325"/>
              <a:ext cx="808396" cy="315887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</p:grpSp>
      <p:grpSp>
        <p:nvGrpSpPr>
          <p:cNvPr id="30731" name="Group 667"/>
          <p:cNvGrpSpPr>
            <a:grpSpLocks/>
          </p:cNvGrpSpPr>
          <p:nvPr/>
        </p:nvGrpSpPr>
        <p:grpSpPr bwMode="auto">
          <a:xfrm>
            <a:off x="4610100" y="3983038"/>
            <a:ext cx="919163" cy="2249487"/>
            <a:chOff x="0" y="0"/>
            <a:chExt cx="920072" cy="2250439"/>
          </a:xfrm>
        </p:grpSpPr>
        <p:sp>
          <p:nvSpPr>
            <p:cNvPr id="662" name="Shape 662"/>
            <p:cNvSpPr/>
            <p:nvPr/>
          </p:nvSpPr>
          <p:spPr>
            <a:xfrm>
              <a:off x="0" y="0"/>
              <a:ext cx="263786" cy="225043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/>
            </a:extLst>
          </p:spPr>
          <p:txBody>
            <a:bodyPr lIns="45719" tIns="45719" rIns="45719" bIns="45719">
              <a:spAutoFit/>
            </a:bodyPr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r>
                <a:rPr sz="1800">
                  <a:solidFill>
                    <a:srgbClr val="000000"/>
                  </a:solidFill>
                  <a:latin typeface="+mn-lt"/>
                  <a:sym typeface="Calibri"/>
                </a:rPr>
                <a:t>11111111</a:t>
              </a:r>
            </a:p>
          </p:txBody>
        </p:sp>
        <p:sp>
          <p:nvSpPr>
            <p:cNvPr id="663" name="Shape 663"/>
            <p:cNvSpPr/>
            <p:nvPr/>
          </p:nvSpPr>
          <p:spPr>
            <a:xfrm>
              <a:off x="190688" y="206462"/>
              <a:ext cx="727794" cy="376396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664" name="Shape 664"/>
            <p:cNvSpPr/>
            <p:nvPr/>
          </p:nvSpPr>
          <p:spPr>
            <a:xfrm>
              <a:off x="190688" y="506626"/>
              <a:ext cx="727794" cy="147700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665" name="Shape 665"/>
            <p:cNvSpPr/>
            <p:nvPr/>
          </p:nvSpPr>
          <p:spPr>
            <a:xfrm flipV="1">
              <a:off x="190688" y="1343593"/>
              <a:ext cx="729384" cy="786145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666" name="Shape 666"/>
            <p:cNvSpPr/>
            <p:nvPr/>
          </p:nvSpPr>
          <p:spPr>
            <a:xfrm flipV="1">
              <a:off x="190688" y="1261008"/>
              <a:ext cx="727794" cy="571742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lIns="45719" tIns="45719" rIns="45719" bIns="45719"/>
            <a:lstStyle/>
            <a:p>
              <a:pPr>
                <a:spcBef>
                  <a:spcPts val="0"/>
                </a:spcBef>
                <a:defRPr sz="1800" b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</p:grpSp>
      <p:sp>
        <p:nvSpPr>
          <p:cNvPr id="668" name="Shape 668"/>
          <p:cNvSpPr/>
          <p:nvPr/>
        </p:nvSpPr>
        <p:spPr>
          <a:xfrm>
            <a:off x="4810125" y="976313"/>
            <a:ext cx="831850" cy="0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669" name="Shape 669"/>
          <p:cNvSpPr/>
          <p:nvPr/>
        </p:nvSpPr>
        <p:spPr>
          <a:xfrm flipV="1">
            <a:off x="4783138" y="1200150"/>
            <a:ext cx="885825" cy="260350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670" name="Shape 670"/>
          <p:cNvSpPr/>
          <p:nvPr/>
        </p:nvSpPr>
        <p:spPr>
          <a:xfrm flipV="1">
            <a:off x="4751388" y="1593850"/>
            <a:ext cx="903287" cy="668338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671" name="Shape 671"/>
          <p:cNvSpPr/>
          <p:nvPr/>
        </p:nvSpPr>
        <p:spPr>
          <a:xfrm flipV="1">
            <a:off x="4779963" y="1676400"/>
            <a:ext cx="893762" cy="892175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672" name="Shape 672"/>
          <p:cNvSpPr/>
          <p:nvPr/>
        </p:nvSpPr>
        <p:spPr>
          <a:xfrm>
            <a:off x="4876800" y="4724400"/>
            <a:ext cx="652463" cy="55563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673" name="Shape 673"/>
          <p:cNvSpPr/>
          <p:nvPr/>
        </p:nvSpPr>
        <p:spPr>
          <a:xfrm flipV="1">
            <a:off x="4876800" y="4851400"/>
            <a:ext cx="652463" cy="177800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674" name="Shape 674"/>
          <p:cNvSpPr/>
          <p:nvPr/>
        </p:nvSpPr>
        <p:spPr>
          <a:xfrm flipV="1">
            <a:off x="4876800" y="5029200"/>
            <a:ext cx="652463" cy="214313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675" name="Shape 675"/>
          <p:cNvSpPr/>
          <p:nvPr/>
        </p:nvSpPr>
        <p:spPr>
          <a:xfrm flipV="1">
            <a:off x="4876800" y="5100638"/>
            <a:ext cx="652463" cy="393700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676" name="Shape 676"/>
          <p:cNvSpPr/>
          <p:nvPr/>
        </p:nvSpPr>
        <p:spPr>
          <a:xfrm>
            <a:off x="3998913" y="3090863"/>
            <a:ext cx="2603500" cy="64928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r>
              <a:rPr sz="1800">
                <a:solidFill>
                  <a:srgbClr val="000000"/>
                </a:solidFill>
                <a:latin typeface="+mn-lt"/>
                <a:sym typeface="Calibri"/>
              </a:rPr>
              <a:t>2</a:t>
            </a:r>
            <a:r>
              <a:rPr sz="1800" baseline="30000">
                <a:solidFill>
                  <a:srgbClr val="000000"/>
                </a:solidFill>
                <a:latin typeface="+mn-lt"/>
                <a:sym typeface="Calibri"/>
              </a:rPr>
              <a:t>8</a:t>
            </a:r>
            <a:r>
              <a:rPr sz="1800">
                <a:solidFill>
                  <a:srgbClr val="000000"/>
                </a:solidFill>
                <a:latin typeface="+mn-lt"/>
                <a:sym typeface="Calibri"/>
              </a:rPr>
              <a:t> combinational </a:t>
            </a:r>
          </a:p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r>
              <a:rPr sz="1800">
                <a:solidFill>
                  <a:srgbClr val="000000"/>
                </a:solidFill>
                <a:latin typeface="+mn-lt"/>
                <a:sym typeface="Calibri"/>
              </a:rPr>
              <a:t>oracles</a:t>
            </a:r>
          </a:p>
        </p:txBody>
      </p:sp>
      <p:sp>
        <p:nvSpPr>
          <p:cNvPr id="677" name="Shape 677"/>
          <p:cNvSpPr/>
          <p:nvPr/>
        </p:nvSpPr>
        <p:spPr>
          <a:xfrm>
            <a:off x="5281613" y="3732213"/>
            <a:ext cx="265112" cy="538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55"/>
                </a:moveTo>
                <a:lnTo>
                  <a:pt x="5400" y="16255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55"/>
                </a:lnTo>
                <a:lnTo>
                  <a:pt x="21600" y="16255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>
              <a:spcBef>
                <a:spcPts val="0"/>
              </a:spcBef>
              <a:defRPr sz="1800" b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FFFFFF"/>
              </a:solidFill>
              <a:latin typeface="+mn-lt"/>
              <a:sym typeface="Calibri"/>
            </a:endParaRPr>
          </a:p>
        </p:txBody>
      </p:sp>
      <p:sp>
        <p:nvSpPr>
          <p:cNvPr id="678" name="Shape 678"/>
          <p:cNvSpPr/>
          <p:nvPr/>
        </p:nvSpPr>
        <p:spPr>
          <a:xfrm rot="10800000">
            <a:off x="5305425" y="2574925"/>
            <a:ext cx="217488" cy="504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937"/>
                </a:moveTo>
                <a:lnTo>
                  <a:pt x="5400" y="16937"/>
                </a:lnTo>
                <a:lnTo>
                  <a:pt x="5400" y="0"/>
                </a:lnTo>
                <a:lnTo>
                  <a:pt x="16200" y="0"/>
                </a:lnTo>
                <a:lnTo>
                  <a:pt x="16200" y="16937"/>
                </a:lnTo>
                <a:lnTo>
                  <a:pt x="21600" y="16937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>
              <a:spcBef>
                <a:spcPts val="0"/>
              </a:spcBef>
              <a:defRPr sz="1800" b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FFFFFF"/>
              </a:solidFill>
              <a:latin typeface="+mn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1041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01000" cy="3733800"/>
          </a:xfrm>
          <a:solidFill>
            <a:srgbClr val="DCE6F2"/>
          </a:solidFill>
        </p:spPr>
        <p:txBody>
          <a:bodyPr/>
          <a:lstStyle/>
          <a:p>
            <a:pPr defTabSz="822959">
              <a:defRPr sz="5310" b="1">
                <a:effectLst>
                  <a:outerShdw blurRad="34289" dist="34289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sz="5310" b="1">
                <a:effectLst>
                  <a:outerShdw blurRad="34289" dist="34289" dir="2700000" rotWithShape="0">
                    <a:srgbClr val="000000">
                      <a:alpha val="43137"/>
                    </a:srgbClr>
                  </a:outerShdw>
                </a:effectLst>
              </a:rPr>
              <a:t>In case of quantum circuit, combinational parallelism is realized by </a:t>
            </a:r>
            <a:r>
              <a:rPr sz="5310" b="1">
                <a:solidFill>
                  <a:srgbClr val="FF0000"/>
                </a:solidFill>
                <a:effectLst>
                  <a:outerShdw blurRad="34289" dist="34289" dir="2700000" rotWithShape="0">
                    <a:srgbClr val="000000">
                      <a:alpha val="43137"/>
                    </a:srgbClr>
                  </a:outerShdw>
                </a:effectLst>
              </a:rPr>
              <a:t>superposition</a:t>
            </a:r>
            <a:r>
              <a:rPr sz="5310" b="1">
                <a:effectLst>
                  <a:outerShdw blurRad="34289" dist="34289" dir="2700000" rotWithShape="0">
                    <a:srgbClr val="000000">
                      <a:alpha val="43137"/>
                    </a:srgbClr>
                  </a:outerShdw>
                </a:effectLst>
              </a:rPr>
              <a:t> of states.</a:t>
            </a:r>
          </a:p>
        </p:txBody>
      </p:sp>
      <p:sp>
        <p:nvSpPr>
          <p:cNvPr id="31747" name="Shape 681"/>
          <p:cNvSpPr>
            <a:spLocks noChangeArrowheads="1"/>
          </p:cNvSpPr>
          <p:nvPr/>
        </p:nvSpPr>
        <p:spPr bwMode="auto">
          <a:xfrm>
            <a:off x="609600" y="4038600"/>
            <a:ext cx="8001000" cy="2616200"/>
          </a:xfrm>
          <a:prstGeom prst="rect">
            <a:avLst/>
          </a:prstGeom>
          <a:solidFill>
            <a:srgbClr val="EBF1D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/>
          <a:p>
            <a:r>
              <a:rPr lang="pl-PL" altLang="pl-PL" sz="5200">
                <a:solidFill>
                  <a:srgbClr val="0070C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Circuit calculates on </a:t>
            </a:r>
            <a:r>
              <a:rPr lang="pl-PL" altLang="pl-PL" sz="5200">
                <a:solidFill>
                  <a:srgbClr val="FF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2</a:t>
            </a:r>
            <a:r>
              <a:rPr lang="pl-PL" altLang="pl-PL" sz="5200" baseline="30000">
                <a:solidFill>
                  <a:srgbClr val="FF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n</a:t>
            </a:r>
            <a:r>
              <a:rPr lang="pl-PL" altLang="pl-PL" sz="5200">
                <a:solidFill>
                  <a:srgbClr val="FF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states </a:t>
            </a:r>
            <a:r>
              <a:rPr lang="pl-PL" altLang="pl-PL" sz="5200" u="sng">
                <a:solidFill>
                  <a:srgbClr val="0070C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at the same time</a:t>
            </a:r>
          </a:p>
        </p:txBody>
      </p:sp>
    </p:spTree>
    <p:extLst>
      <p:ext uri="{BB962C8B-B14F-4D97-AF65-F5344CB8AC3E}">
        <p14:creationId xmlns:p14="http://schemas.microsoft.com/office/powerpoint/2010/main" val="24956555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685"/>
          <p:cNvGrpSpPr>
            <a:grpSpLocks/>
          </p:cNvGrpSpPr>
          <p:nvPr/>
        </p:nvGrpSpPr>
        <p:grpSpPr bwMode="auto">
          <a:xfrm>
            <a:off x="4343400" y="0"/>
            <a:ext cx="4800600" cy="381000"/>
            <a:chOff x="0" y="0"/>
            <a:chExt cx="4800600" cy="381000"/>
          </a:xfrm>
        </p:grpSpPr>
        <p:sp>
          <p:nvSpPr>
            <p:cNvPr id="32881" name="Shape 683"/>
            <p:cNvSpPr>
              <a:spLocks noChangeArrowheads="1"/>
            </p:cNvSpPr>
            <p:nvPr/>
          </p:nvSpPr>
          <p:spPr bwMode="auto">
            <a:xfrm>
              <a:off x="0" y="0"/>
              <a:ext cx="4800600" cy="381000"/>
            </a:xfrm>
            <a:prstGeom prst="rect">
              <a:avLst/>
            </a:prstGeom>
            <a:solidFill>
              <a:srgbClr val="DCE6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5719" tIns="45719" rIns="45719" bIns="45719" anchor="ctr"/>
            <a:lstStyle/>
            <a:p>
              <a:endParaRPr lang="pl-PL" altLang="pl-PL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endParaRPr>
            </a:p>
          </p:txBody>
        </p:sp>
        <p:sp>
          <p:nvSpPr>
            <p:cNvPr id="32882" name="Shape 684"/>
            <p:cNvSpPr>
              <a:spLocks noChangeArrowheads="1"/>
            </p:cNvSpPr>
            <p:nvPr/>
          </p:nvSpPr>
          <p:spPr bwMode="auto">
            <a:xfrm>
              <a:off x="421836" y="2884"/>
              <a:ext cx="3956929" cy="375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tIns="45719" rIns="45719" bIns="45719" anchor="ctr">
              <a:spAutoFit/>
            </a:bodyPr>
            <a:lstStyle/>
            <a:p>
              <a:r>
                <a:rPr lang="pl-PL" altLang="pl-PL" sz="2000"/>
                <a:t>Simple Graph Coloring Problem</a:t>
              </a:r>
            </a:p>
          </p:txBody>
        </p:sp>
      </p:grpSp>
      <p:sp>
        <p:nvSpPr>
          <p:cNvPr id="686" name="Shape 686"/>
          <p:cNvSpPr/>
          <p:nvPr/>
        </p:nvSpPr>
        <p:spPr>
          <a:xfrm>
            <a:off x="3810000" y="1600200"/>
            <a:ext cx="42672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687" name="Shape 687"/>
          <p:cNvSpPr/>
          <p:nvPr/>
        </p:nvSpPr>
        <p:spPr>
          <a:xfrm>
            <a:off x="3810000" y="1752600"/>
            <a:ext cx="42672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688" name="Shape 688"/>
          <p:cNvSpPr/>
          <p:nvPr/>
        </p:nvSpPr>
        <p:spPr>
          <a:xfrm>
            <a:off x="3810000" y="2057400"/>
            <a:ext cx="42672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689" name="Shape 689"/>
          <p:cNvSpPr/>
          <p:nvPr/>
        </p:nvSpPr>
        <p:spPr>
          <a:xfrm>
            <a:off x="3810000" y="2209800"/>
            <a:ext cx="42672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690" name="Shape 690"/>
          <p:cNvSpPr/>
          <p:nvPr/>
        </p:nvSpPr>
        <p:spPr>
          <a:xfrm>
            <a:off x="3810000" y="2590800"/>
            <a:ext cx="42672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691" name="Shape 691"/>
          <p:cNvSpPr/>
          <p:nvPr/>
        </p:nvSpPr>
        <p:spPr>
          <a:xfrm>
            <a:off x="3810000" y="2743200"/>
            <a:ext cx="42672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692" name="Shape 692"/>
          <p:cNvSpPr/>
          <p:nvPr/>
        </p:nvSpPr>
        <p:spPr>
          <a:xfrm>
            <a:off x="3810000" y="3048000"/>
            <a:ext cx="42672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693" name="Shape 693"/>
          <p:cNvSpPr/>
          <p:nvPr/>
        </p:nvSpPr>
        <p:spPr>
          <a:xfrm>
            <a:off x="3810000" y="3200400"/>
            <a:ext cx="42672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694" name="Shape 694"/>
          <p:cNvSpPr/>
          <p:nvPr/>
        </p:nvSpPr>
        <p:spPr>
          <a:xfrm flipV="1">
            <a:off x="3352800" y="2208213"/>
            <a:ext cx="381000" cy="53340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695" name="Shape 695"/>
          <p:cNvSpPr/>
          <p:nvPr/>
        </p:nvSpPr>
        <p:spPr>
          <a:xfrm>
            <a:off x="4114800" y="1752600"/>
            <a:ext cx="0" cy="18288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696" name="Shape 696"/>
          <p:cNvSpPr/>
          <p:nvPr/>
        </p:nvSpPr>
        <p:spPr>
          <a:xfrm flipH="1">
            <a:off x="4191000" y="1600200"/>
            <a:ext cx="0" cy="19812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697" name="Shape 697"/>
          <p:cNvSpPr/>
          <p:nvPr/>
        </p:nvSpPr>
        <p:spPr>
          <a:xfrm>
            <a:off x="4343400" y="2209800"/>
            <a:ext cx="0" cy="18288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698" name="Shape 698"/>
          <p:cNvSpPr/>
          <p:nvPr/>
        </p:nvSpPr>
        <p:spPr>
          <a:xfrm flipH="1">
            <a:off x="4419600" y="2057400"/>
            <a:ext cx="0" cy="19812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grpSp>
        <p:nvGrpSpPr>
          <p:cNvPr id="32784" name="Group 701"/>
          <p:cNvGrpSpPr>
            <a:grpSpLocks/>
          </p:cNvGrpSpPr>
          <p:nvPr/>
        </p:nvGrpSpPr>
        <p:grpSpPr bwMode="auto">
          <a:xfrm>
            <a:off x="3962400" y="3505200"/>
            <a:ext cx="533400" cy="533400"/>
            <a:chOff x="0" y="0"/>
            <a:chExt cx="533400" cy="533400"/>
          </a:xfrm>
        </p:grpSpPr>
        <p:sp>
          <p:nvSpPr>
            <p:cNvPr id="32879" name="Shape 699"/>
            <p:cNvSpPr>
              <a:spLocks noChangeArrowheads="1"/>
            </p:cNvSpPr>
            <p:nvPr/>
          </p:nvSpPr>
          <p:spPr bwMode="auto">
            <a:xfrm>
              <a:off x="0" y="0"/>
              <a:ext cx="5334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5719" tIns="45719" rIns="45719" bIns="45719" anchor="ctr"/>
            <a:lstStyle/>
            <a:p>
              <a:endParaRPr lang="pl-PL" altLang="pl-PL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endParaRPr>
            </a:p>
          </p:txBody>
        </p:sp>
        <p:sp>
          <p:nvSpPr>
            <p:cNvPr id="32880" name="Shape 700"/>
            <p:cNvSpPr>
              <a:spLocks noChangeArrowheads="1"/>
            </p:cNvSpPr>
            <p:nvPr/>
          </p:nvSpPr>
          <p:spPr bwMode="auto">
            <a:xfrm>
              <a:off x="103108" y="17779"/>
              <a:ext cx="327184" cy="497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tIns="45719" rIns="45719" bIns="45719" anchor="ctr">
              <a:spAutoFit/>
            </a:bodyPr>
            <a:lstStyle/>
            <a:p>
              <a:r>
                <a:rPr lang="pl-PL" altLang="pl-PL">
                  <a:latin typeface="Symbol" pitchFamily="18" charset="2"/>
                  <a:ea typeface="Symbol" pitchFamily="18" charset="2"/>
                  <a:cs typeface="Symbol" pitchFamily="18" charset="2"/>
                  <a:sym typeface="Symbol" pitchFamily="18" charset="2"/>
                </a:rPr>
                <a:t>≠</a:t>
              </a:r>
            </a:p>
          </p:txBody>
        </p:sp>
      </p:grpSp>
      <p:sp>
        <p:nvSpPr>
          <p:cNvPr id="702" name="Shape 702"/>
          <p:cNvSpPr/>
          <p:nvPr/>
        </p:nvSpPr>
        <p:spPr>
          <a:xfrm>
            <a:off x="4267200" y="4038600"/>
            <a:ext cx="0" cy="2286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03" name="Shape 703"/>
          <p:cNvSpPr/>
          <p:nvPr/>
        </p:nvSpPr>
        <p:spPr>
          <a:xfrm flipV="1">
            <a:off x="3352800" y="4191000"/>
            <a:ext cx="914400" cy="152400"/>
          </a:xfrm>
          <a:prstGeom prst="line">
            <a:avLst/>
          </a:prstGeom>
          <a:ln>
            <a:solidFill>
              <a:srgbClr val="FF0066"/>
            </a:solidFill>
            <a:tailEnd type="triangle"/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04" name="Shape 704"/>
          <p:cNvSpPr/>
          <p:nvPr/>
        </p:nvSpPr>
        <p:spPr>
          <a:xfrm>
            <a:off x="4953000" y="1752600"/>
            <a:ext cx="0" cy="18288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05" name="Shape 705"/>
          <p:cNvSpPr/>
          <p:nvPr/>
        </p:nvSpPr>
        <p:spPr>
          <a:xfrm flipH="1">
            <a:off x="5029200" y="1600200"/>
            <a:ext cx="0" cy="19812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06" name="Shape 706"/>
          <p:cNvSpPr/>
          <p:nvPr/>
        </p:nvSpPr>
        <p:spPr>
          <a:xfrm>
            <a:off x="5181600" y="2590800"/>
            <a:ext cx="0" cy="13716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07" name="Shape 707"/>
          <p:cNvSpPr/>
          <p:nvPr/>
        </p:nvSpPr>
        <p:spPr>
          <a:xfrm>
            <a:off x="5257800" y="2743200"/>
            <a:ext cx="0" cy="12192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grpSp>
        <p:nvGrpSpPr>
          <p:cNvPr id="32791" name="Group 710"/>
          <p:cNvGrpSpPr>
            <a:grpSpLocks/>
          </p:cNvGrpSpPr>
          <p:nvPr/>
        </p:nvGrpSpPr>
        <p:grpSpPr bwMode="auto">
          <a:xfrm>
            <a:off x="4800600" y="3505200"/>
            <a:ext cx="533400" cy="533400"/>
            <a:chOff x="0" y="0"/>
            <a:chExt cx="533400" cy="533400"/>
          </a:xfrm>
        </p:grpSpPr>
        <p:sp>
          <p:nvSpPr>
            <p:cNvPr id="32877" name="Shape 708"/>
            <p:cNvSpPr>
              <a:spLocks noChangeArrowheads="1"/>
            </p:cNvSpPr>
            <p:nvPr/>
          </p:nvSpPr>
          <p:spPr bwMode="auto">
            <a:xfrm>
              <a:off x="0" y="0"/>
              <a:ext cx="5334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5719" tIns="45719" rIns="45719" bIns="45719" anchor="ctr"/>
            <a:lstStyle/>
            <a:p>
              <a:endParaRPr lang="pl-PL" altLang="pl-PL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endParaRPr>
            </a:p>
          </p:txBody>
        </p:sp>
        <p:sp>
          <p:nvSpPr>
            <p:cNvPr id="32878" name="Shape 709"/>
            <p:cNvSpPr>
              <a:spLocks noChangeArrowheads="1"/>
            </p:cNvSpPr>
            <p:nvPr/>
          </p:nvSpPr>
          <p:spPr bwMode="auto">
            <a:xfrm>
              <a:off x="103108" y="17779"/>
              <a:ext cx="327184" cy="497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tIns="45719" rIns="45719" bIns="45719" anchor="ctr">
              <a:spAutoFit/>
            </a:bodyPr>
            <a:lstStyle/>
            <a:p>
              <a:r>
                <a:rPr lang="pl-PL" altLang="pl-PL">
                  <a:latin typeface="Symbol" pitchFamily="18" charset="2"/>
                  <a:ea typeface="Symbol" pitchFamily="18" charset="2"/>
                  <a:cs typeface="Symbol" pitchFamily="18" charset="2"/>
                  <a:sym typeface="Symbol" pitchFamily="18" charset="2"/>
                </a:rPr>
                <a:t>≠</a:t>
              </a:r>
            </a:p>
          </p:txBody>
        </p:sp>
      </p:grpSp>
      <p:sp>
        <p:nvSpPr>
          <p:cNvPr id="711" name="Shape 711"/>
          <p:cNvSpPr/>
          <p:nvPr/>
        </p:nvSpPr>
        <p:spPr>
          <a:xfrm>
            <a:off x="5105400" y="4038600"/>
            <a:ext cx="0" cy="2286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12" name="Shape 712"/>
          <p:cNvSpPr/>
          <p:nvPr/>
        </p:nvSpPr>
        <p:spPr>
          <a:xfrm>
            <a:off x="5791200" y="2057400"/>
            <a:ext cx="0" cy="15240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13" name="Shape 713"/>
          <p:cNvSpPr/>
          <p:nvPr/>
        </p:nvSpPr>
        <p:spPr>
          <a:xfrm>
            <a:off x="5867400" y="2209800"/>
            <a:ext cx="0" cy="13716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14" name="Shape 714"/>
          <p:cNvSpPr/>
          <p:nvPr/>
        </p:nvSpPr>
        <p:spPr>
          <a:xfrm>
            <a:off x="6019800" y="2590800"/>
            <a:ext cx="0" cy="13716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15" name="Shape 715"/>
          <p:cNvSpPr/>
          <p:nvPr/>
        </p:nvSpPr>
        <p:spPr>
          <a:xfrm>
            <a:off x="6096000" y="2743200"/>
            <a:ext cx="0" cy="12192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grpSp>
        <p:nvGrpSpPr>
          <p:cNvPr id="32797" name="Group 718"/>
          <p:cNvGrpSpPr>
            <a:grpSpLocks/>
          </p:cNvGrpSpPr>
          <p:nvPr/>
        </p:nvGrpSpPr>
        <p:grpSpPr bwMode="auto">
          <a:xfrm>
            <a:off x="5638800" y="3505200"/>
            <a:ext cx="533400" cy="533400"/>
            <a:chOff x="0" y="0"/>
            <a:chExt cx="533400" cy="533400"/>
          </a:xfrm>
        </p:grpSpPr>
        <p:sp>
          <p:nvSpPr>
            <p:cNvPr id="32875" name="Shape 716"/>
            <p:cNvSpPr>
              <a:spLocks noChangeArrowheads="1"/>
            </p:cNvSpPr>
            <p:nvPr/>
          </p:nvSpPr>
          <p:spPr bwMode="auto">
            <a:xfrm>
              <a:off x="0" y="0"/>
              <a:ext cx="5334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5719" tIns="45719" rIns="45719" bIns="45719" anchor="ctr"/>
            <a:lstStyle/>
            <a:p>
              <a:endParaRPr lang="pl-PL" altLang="pl-PL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endParaRPr>
            </a:p>
          </p:txBody>
        </p:sp>
        <p:sp>
          <p:nvSpPr>
            <p:cNvPr id="32876" name="Shape 717"/>
            <p:cNvSpPr>
              <a:spLocks noChangeArrowheads="1"/>
            </p:cNvSpPr>
            <p:nvPr/>
          </p:nvSpPr>
          <p:spPr bwMode="auto">
            <a:xfrm>
              <a:off x="103108" y="17779"/>
              <a:ext cx="327184" cy="497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tIns="45719" rIns="45719" bIns="45719" anchor="ctr">
              <a:spAutoFit/>
            </a:bodyPr>
            <a:lstStyle/>
            <a:p>
              <a:r>
                <a:rPr lang="pl-PL" altLang="pl-PL">
                  <a:latin typeface="Symbol" pitchFamily="18" charset="2"/>
                  <a:ea typeface="Symbol" pitchFamily="18" charset="2"/>
                  <a:cs typeface="Symbol" pitchFamily="18" charset="2"/>
                  <a:sym typeface="Symbol" pitchFamily="18" charset="2"/>
                </a:rPr>
                <a:t>≠</a:t>
              </a:r>
            </a:p>
          </p:txBody>
        </p:sp>
      </p:grpSp>
      <p:sp>
        <p:nvSpPr>
          <p:cNvPr id="719" name="Shape 719"/>
          <p:cNvSpPr/>
          <p:nvPr/>
        </p:nvSpPr>
        <p:spPr>
          <a:xfrm>
            <a:off x="5943600" y="4038600"/>
            <a:ext cx="0" cy="2286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23" name="Shape 723"/>
          <p:cNvSpPr/>
          <p:nvPr/>
        </p:nvSpPr>
        <p:spPr>
          <a:xfrm>
            <a:off x="6629400" y="2057400"/>
            <a:ext cx="0" cy="15240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24" name="Shape 724"/>
          <p:cNvSpPr/>
          <p:nvPr/>
        </p:nvSpPr>
        <p:spPr>
          <a:xfrm>
            <a:off x="6705600" y="2209800"/>
            <a:ext cx="0" cy="13716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25" name="Shape 725"/>
          <p:cNvSpPr/>
          <p:nvPr/>
        </p:nvSpPr>
        <p:spPr>
          <a:xfrm>
            <a:off x="6858000" y="3048000"/>
            <a:ext cx="0" cy="9144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26" name="Shape 726"/>
          <p:cNvSpPr/>
          <p:nvPr/>
        </p:nvSpPr>
        <p:spPr>
          <a:xfrm>
            <a:off x="6934200" y="3200400"/>
            <a:ext cx="0" cy="7620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grpSp>
        <p:nvGrpSpPr>
          <p:cNvPr id="32806" name="Group 729"/>
          <p:cNvGrpSpPr>
            <a:grpSpLocks/>
          </p:cNvGrpSpPr>
          <p:nvPr/>
        </p:nvGrpSpPr>
        <p:grpSpPr bwMode="auto">
          <a:xfrm>
            <a:off x="6477000" y="3505200"/>
            <a:ext cx="533400" cy="533400"/>
            <a:chOff x="0" y="0"/>
            <a:chExt cx="533400" cy="533400"/>
          </a:xfrm>
        </p:grpSpPr>
        <p:sp>
          <p:nvSpPr>
            <p:cNvPr id="32873" name="Shape 727"/>
            <p:cNvSpPr>
              <a:spLocks noChangeArrowheads="1"/>
            </p:cNvSpPr>
            <p:nvPr/>
          </p:nvSpPr>
          <p:spPr bwMode="auto">
            <a:xfrm>
              <a:off x="0" y="0"/>
              <a:ext cx="5334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5719" tIns="45719" rIns="45719" bIns="45719" anchor="ctr"/>
            <a:lstStyle/>
            <a:p>
              <a:endParaRPr lang="pl-PL" altLang="pl-PL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endParaRPr>
            </a:p>
          </p:txBody>
        </p:sp>
        <p:sp>
          <p:nvSpPr>
            <p:cNvPr id="32874" name="Shape 728"/>
            <p:cNvSpPr>
              <a:spLocks noChangeArrowheads="1"/>
            </p:cNvSpPr>
            <p:nvPr/>
          </p:nvSpPr>
          <p:spPr bwMode="auto">
            <a:xfrm>
              <a:off x="103108" y="17779"/>
              <a:ext cx="327184" cy="497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tIns="45719" rIns="45719" bIns="45719" anchor="ctr">
              <a:spAutoFit/>
            </a:bodyPr>
            <a:lstStyle/>
            <a:p>
              <a:r>
                <a:rPr lang="pl-PL" altLang="pl-PL">
                  <a:latin typeface="Symbol" pitchFamily="18" charset="2"/>
                  <a:ea typeface="Symbol" pitchFamily="18" charset="2"/>
                  <a:cs typeface="Symbol" pitchFamily="18" charset="2"/>
                  <a:sym typeface="Symbol" pitchFamily="18" charset="2"/>
                </a:rPr>
                <a:t>≠</a:t>
              </a:r>
            </a:p>
          </p:txBody>
        </p:sp>
      </p:grpSp>
      <p:sp>
        <p:nvSpPr>
          <p:cNvPr id="730" name="Shape 730"/>
          <p:cNvSpPr/>
          <p:nvPr/>
        </p:nvSpPr>
        <p:spPr>
          <a:xfrm>
            <a:off x="6781800" y="4038600"/>
            <a:ext cx="0" cy="2286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32" name="Shape 732"/>
          <p:cNvSpPr/>
          <p:nvPr/>
        </p:nvSpPr>
        <p:spPr>
          <a:xfrm flipH="1">
            <a:off x="7467600" y="2590800"/>
            <a:ext cx="22225" cy="12954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33" name="Shape 733"/>
          <p:cNvSpPr/>
          <p:nvPr/>
        </p:nvSpPr>
        <p:spPr>
          <a:xfrm flipH="1">
            <a:off x="7543800" y="2743200"/>
            <a:ext cx="22225" cy="12954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34" name="Shape 734"/>
          <p:cNvSpPr/>
          <p:nvPr/>
        </p:nvSpPr>
        <p:spPr>
          <a:xfrm>
            <a:off x="7718425" y="3048000"/>
            <a:ext cx="0" cy="9144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35" name="Shape 735"/>
          <p:cNvSpPr/>
          <p:nvPr/>
        </p:nvSpPr>
        <p:spPr>
          <a:xfrm>
            <a:off x="7794625" y="3200400"/>
            <a:ext cx="0" cy="7620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grpSp>
        <p:nvGrpSpPr>
          <p:cNvPr id="32813" name="Group 738"/>
          <p:cNvGrpSpPr>
            <a:grpSpLocks/>
          </p:cNvGrpSpPr>
          <p:nvPr/>
        </p:nvGrpSpPr>
        <p:grpSpPr bwMode="auto">
          <a:xfrm>
            <a:off x="7337425" y="3505200"/>
            <a:ext cx="533400" cy="533400"/>
            <a:chOff x="0" y="0"/>
            <a:chExt cx="533400" cy="533400"/>
          </a:xfrm>
        </p:grpSpPr>
        <p:sp>
          <p:nvSpPr>
            <p:cNvPr id="32871" name="Shape 736"/>
            <p:cNvSpPr>
              <a:spLocks noChangeArrowheads="1"/>
            </p:cNvSpPr>
            <p:nvPr/>
          </p:nvSpPr>
          <p:spPr bwMode="auto">
            <a:xfrm>
              <a:off x="0" y="0"/>
              <a:ext cx="5334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5719" tIns="45719" rIns="45719" bIns="45719" anchor="ctr"/>
            <a:lstStyle/>
            <a:p>
              <a:endParaRPr lang="pl-PL" altLang="pl-PL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endParaRPr>
            </a:p>
          </p:txBody>
        </p:sp>
        <p:sp>
          <p:nvSpPr>
            <p:cNvPr id="32872" name="Shape 737"/>
            <p:cNvSpPr>
              <a:spLocks noChangeArrowheads="1"/>
            </p:cNvSpPr>
            <p:nvPr/>
          </p:nvSpPr>
          <p:spPr bwMode="auto">
            <a:xfrm>
              <a:off x="103108" y="17779"/>
              <a:ext cx="327184" cy="497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tIns="45719" rIns="45719" bIns="45719" anchor="ctr">
              <a:spAutoFit/>
            </a:bodyPr>
            <a:lstStyle/>
            <a:p>
              <a:r>
                <a:rPr lang="pl-PL" altLang="pl-PL">
                  <a:latin typeface="Symbol" pitchFamily="18" charset="2"/>
                  <a:ea typeface="Symbol" pitchFamily="18" charset="2"/>
                  <a:cs typeface="Symbol" pitchFamily="18" charset="2"/>
                  <a:sym typeface="Symbol" pitchFamily="18" charset="2"/>
                </a:rPr>
                <a:t>≠</a:t>
              </a:r>
            </a:p>
          </p:txBody>
        </p:sp>
      </p:grpSp>
      <p:sp>
        <p:nvSpPr>
          <p:cNvPr id="739" name="Shape 739"/>
          <p:cNvSpPr/>
          <p:nvPr/>
        </p:nvSpPr>
        <p:spPr>
          <a:xfrm>
            <a:off x="7642225" y="4038600"/>
            <a:ext cx="0" cy="2286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32816" name="Shape 741"/>
          <p:cNvSpPr>
            <a:spLocks/>
          </p:cNvSpPr>
          <p:nvPr/>
        </p:nvSpPr>
        <p:spPr bwMode="auto">
          <a:xfrm>
            <a:off x="8001000" y="4876800"/>
            <a:ext cx="533400" cy="5334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45719" rIns="45719" anchor="ctr"/>
          <a:lstStyle/>
          <a:p>
            <a:endParaRPr lang="en-US"/>
          </a:p>
        </p:txBody>
      </p:sp>
      <p:sp>
        <p:nvSpPr>
          <p:cNvPr id="742" name="Shape 742"/>
          <p:cNvSpPr/>
          <p:nvPr/>
        </p:nvSpPr>
        <p:spPr>
          <a:xfrm>
            <a:off x="4267200" y="4267200"/>
            <a:ext cx="0" cy="10668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43" name="Shape 743"/>
          <p:cNvSpPr/>
          <p:nvPr/>
        </p:nvSpPr>
        <p:spPr>
          <a:xfrm>
            <a:off x="4267200" y="5334000"/>
            <a:ext cx="37338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44" name="Shape 744"/>
          <p:cNvSpPr/>
          <p:nvPr/>
        </p:nvSpPr>
        <p:spPr>
          <a:xfrm>
            <a:off x="7620000" y="4267200"/>
            <a:ext cx="0" cy="6858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7620000" y="4953000"/>
            <a:ext cx="3810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32821" name="Shape 746"/>
          <p:cNvSpPr>
            <a:spLocks noChangeArrowheads="1"/>
          </p:cNvSpPr>
          <p:nvPr/>
        </p:nvSpPr>
        <p:spPr bwMode="auto">
          <a:xfrm>
            <a:off x="7239000" y="5562600"/>
            <a:ext cx="1905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</a:pPr>
            <a:r>
              <a:rPr lang="pl-PL" altLang="pl-PL" sz="1200"/>
              <a:t>Value 1 for good coloring</a:t>
            </a:r>
          </a:p>
        </p:txBody>
      </p:sp>
      <p:sp>
        <p:nvSpPr>
          <p:cNvPr id="747" name="Shape 747"/>
          <p:cNvSpPr/>
          <p:nvPr/>
        </p:nvSpPr>
        <p:spPr>
          <a:xfrm>
            <a:off x="8534400" y="5105400"/>
            <a:ext cx="3810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48" name="Shape 748"/>
          <p:cNvSpPr/>
          <p:nvPr/>
        </p:nvSpPr>
        <p:spPr>
          <a:xfrm>
            <a:off x="6781800" y="4191000"/>
            <a:ext cx="0" cy="8382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49" name="Shape 749"/>
          <p:cNvSpPr/>
          <p:nvPr/>
        </p:nvSpPr>
        <p:spPr>
          <a:xfrm>
            <a:off x="6781800" y="5029200"/>
            <a:ext cx="12192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50" name="Shape 750"/>
          <p:cNvSpPr/>
          <p:nvPr/>
        </p:nvSpPr>
        <p:spPr>
          <a:xfrm>
            <a:off x="5943600" y="4267200"/>
            <a:ext cx="0" cy="8382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51" name="Shape 751"/>
          <p:cNvSpPr/>
          <p:nvPr/>
        </p:nvSpPr>
        <p:spPr>
          <a:xfrm>
            <a:off x="5905500" y="5068888"/>
            <a:ext cx="20574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52" name="Shape 752"/>
          <p:cNvSpPr/>
          <p:nvPr/>
        </p:nvSpPr>
        <p:spPr>
          <a:xfrm>
            <a:off x="5105400" y="5181600"/>
            <a:ext cx="28956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53" name="Shape 753"/>
          <p:cNvSpPr/>
          <p:nvPr/>
        </p:nvSpPr>
        <p:spPr>
          <a:xfrm>
            <a:off x="5105400" y="4267200"/>
            <a:ext cx="0" cy="9144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54" name="Shape 754"/>
          <p:cNvSpPr/>
          <p:nvPr/>
        </p:nvSpPr>
        <p:spPr>
          <a:xfrm>
            <a:off x="4800600" y="495300"/>
            <a:ext cx="2209800" cy="65087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 algn="l">
              <a:spcBef>
                <a:spcPts val="0"/>
              </a:spcBef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t>We need to give all possible colors here</a:t>
            </a:r>
          </a:p>
        </p:txBody>
      </p:sp>
      <p:sp>
        <p:nvSpPr>
          <p:cNvPr id="755" name="Shape 755"/>
          <p:cNvSpPr/>
          <p:nvPr/>
        </p:nvSpPr>
        <p:spPr>
          <a:xfrm flipH="1">
            <a:off x="3962400" y="914400"/>
            <a:ext cx="838200" cy="1447800"/>
          </a:xfrm>
          <a:prstGeom prst="line">
            <a:avLst/>
          </a:prstGeom>
          <a:ln w="76200">
            <a:solidFill>
              <a:srgbClr val="FF0066"/>
            </a:solidFill>
            <a:tailEnd type="triangle"/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56" name="Shape 756"/>
          <p:cNvSpPr/>
          <p:nvPr/>
        </p:nvSpPr>
        <p:spPr>
          <a:xfrm>
            <a:off x="3124200" y="1219200"/>
            <a:ext cx="304800" cy="38417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 algn="l">
              <a:spcBef>
                <a:spcPts val="0"/>
              </a:spcBef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t>H</a:t>
            </a:r>
          </a:p>
        </p:txBody>
      </p:sp>
      <p:sp>
        <p:nvSpPr>
          <p:cNvPr id="757" name="Shape 757"/>
          <p:cNvSpPr/>
          <p:nvPr/>
        </p:nvSpPr>
        <p:spPr>
          <a:xfrm>
            <a:off x="2895600" y="1676400"/>
            <a:ext cx="304800" cy="38417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 algn="l">
              <a:spcBef>
                <a:spcPts val="0"/>
              </a:spcBef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t>H</a:t>
            </a:r>
          </a:p>
        </p:txBody>
      </p:sp>
      <p:sp>
        <p:nvSpPr>
          <p:cNvPr id="758" name="Shape 758"/>
          <p:cNvSpPr/>
          <p:nvPr/>
        </p:nvSpPr>
        <p:spPr>
          <a:xfrm>
            <a:off x="2806700" y="2173288"/>
            <a:ext cx="304800" cy="38258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 algn="l">
              <a:spcBef>
                <a:spcPts val="0"/>
              </a:spcBef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t>H</a:t>
            </a:r>
          </a:p>
        </p:txBody>
      </p:sp>
      <p:sp>
        <p:nvSpPr>
          <p:cNvPr id="759" name="Shape 759"/>
          <p:cNvSpPr/>
          <p:nvPr/>
        </p:nvSpPr>
        <p:spPr>
          <a:xfrm>
            <a:off x="3038475" y="2668588"/>
            <a:ext cx="306388" cy="38417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 algn="l">
              <a:spcBef>
                <a:spcPts val="0"/>
              </a:spcBef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t>H</a:t>
            </a:r>
          </a:p>
        </p:txBody>
      </p:sp>
      <p:sp>
        <p:nvSpPr>
          <p:cNvPr id="760" name="Shape 760"/>
          <p:cNvSpPr/>
          <p:nvPr/>
        </p:nvSpPr>
        <p:spPr>
          <a:xfrm>
            <a:off x="3111500" y="3490913"/>
            <a:ext cx="304800" cy="38417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 algn="l">
              <a:spcBef>
                <a:spcPts val="0"/>
              </a:spcBef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t>H</a:t>
            </a:r>
          </a:p>
        </p:txBody>
      </p:sp>
      <p:sp>
        <p:nvSpPr>
          <p:cNvPr id="761" name="Shape 761"/>
          <p:cNvSpPr/>
          <p:nvPr/>
        </p:nvSpPr>
        <p:spPr>
          <a:xfrm>
            <a:off x="3427413" y="1463675"/>
            <a:ext cx="349250" cy="13335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62" name="Shape 762"/>
          <p:cNvSpPr/>
          <p:nvPr/>
        </p:nvSpPr>
        <p:spPr>
          <a:xfrm flipV="1">
            <a:off x="3200400" y="1752600"/>
            <a:ext cx="533400" cy="15240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63" name="Shape 763"/>
          <p:cNvSpPr/>
          <p:nvPr/>
        </p:nvSpPr>
        <p:spPr>
          <a:xfrm flipV="1">
            <a:off x="3035300" y="2041525"/>
            <a:ext cx="762000" cy="30480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64" name="Shape 764"/>
          <p:cNvSpPr/>
          <p:nvPr/>
        </p:nvSpPr>
        <p:spPr>
          <a:xfrm>
            <a:off x="0" y="533400"/>
            <a:ext cx="1676400" cy="251777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 algn="l">
              <a:spcBef>
                <a:spcPts val="0"/>
              </a:spcBef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t>Give Hadamard for each wire to get superposition of all state, which means the set of all colorings</a:t>
            </a:r>
          </a:p>
        </p:txBody>
      </p:sp>
      <p:sp>
        <p:nvSpPr>
          <p:cNvPr id="765" name="Shape 765"/>
          <p:cNvSpPr/>
          <p:nvPr/>
        </p:nvSpPr>
        <p:spPr>
          <a:xfrm>
            <a:off x="1371600" y="2863850"/>
            <a:ext cx="914400" cy="76200"/>
          </a:xfrm>
          <a:prstGeom prst="line">
            <a:avLst/>
          </a:prstGeom>
          <a:ln w="762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66" name="Shape 766"/>
          <p:cNvSpPr/>
          <p:nvPr/>
        </p:nvSpPr>
        <p:spPr>
          <a:xfrm>
            <a:off x="2819400" y="1447800"/>
            <a:ext cx="3048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67" name="Shape 767"/>
          <p:cNvSpPr/>
          <p:nvPr/>
        </p:nvSpPr>
        <p:spPr>
          <a:xfrm>
            <a:off x="2711450" y="1905000"/>
            <a:ext cx="2286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68" name="Shape 768"/>
          <p:cNvSpPr/>
          <p:nvPr/>
        </p:nvSpPr>
        <p:spPr>
          <a:xfrm>
            <a:off x="2625725" y="2363788"/>
            <a:ext cx="152400" cy="1587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69" name="Shape 769"/>
          <p:cNvSpPr/>
          <p:nvPr/>
        </p:nvSpPr>
        <p:spPr>
          <a:xfrm>
            <a:off x="2328863" y="1255713"/>
            <a:ext cx="533400" cy="38417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 algn="l">
              <a:spcBef>
                <a:spcPts val="0"/>
              </a:spcBef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t>|0&gt;</a:t>
            </a:r>
          </a:p>
        </p:txBody>
      </p:sp>
      <p:sp>
        <p:nvSpPr>
          <p:cNvPr id="770" name="Shape 770"/>
          <p:cNvSpPr/>
          <p:nvPr/>
        </p:nvSpPr>
        <p:spPr>
          <a:xfrm>
            <a:off x="2174875" y="1774825"/>
            <a:ext cx="533400" cy="38417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 algn="l">
              <a:spcBef>
                <a:spcPts val="0"/>
              </a:spcBef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t>|0&gt;</a:t>
            </a:r>
          </a:p>
        </p:txBody>
      </p:sp>
      <p:sp>
        <p:nvSpPr>
          <p:cNvPr id="771" name="Shape 771"/>
          <p:cNvSpPr/>
          <p:nvPr/>
        </p:nvSpPr>
        <p:spPr>
          <a:xfrm>
            <a:off x="2057400" y="2273300"/>
            <a:ext cx="533400" cy="38258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 algn="l">
              <a:spcBef>
                <a:spcPts val="0"/>
              </a:spcBef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t>|0&gt;</a:t>
            </a:r>
          </a:p>
        </p:txBody>
      </p:sp>
      <p:sp>
        <p:nvSpPr>
          <p:cNvPr id="32847" name="Shape 772"/>
          <p:cNvSpPr>
            <a:spLocks noChangeArrowheads="1"/>
          </p:cNvSpPr>
          <p:nvPr/>
        </p:nvSpPr>
        <p:spPr bwMode="auto">
          <a:xfrm>
            <a:off x="2806700" y="6038850"/>
            <a:ext cx="6108700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</a:pPr>
            <a:r>
              <a:rPr lang="pl-PL" altLang="pl-PL" sz="2400">
                <a:cs typeface="Times New Roman" pitchFamily="18" charset="0"/>
                <a:sym typeface="Times New Roman" pitchFamily="18" charset="0"/>
              </a:rPr>
              <a:t>Now we will generate whole Kmap at once using quantum properties - Hadamard</a:t>
            </a:r>
          </a:p>
        </p:txBody>
      </p:sp>
      <p:sp>
        <p:nvSpPr>
          <p:cNvPr id="32848" name="Shape 773"/>
          <p:cNvSpPr>
            <a:spLocks noChangeArrowheads="1"/>
          </p:cNvSpPr>
          <p:nvPr/>
        </p:nvSpPr>
        <p:spPr bwMode="auto">
          <a:xfrm>
            <a:off x="8382000" y="4572000"/>
            <a:ext cx="762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</a:pPr>
            <a:r>
              <a:rPr lang="pl-PL" altLang="pl-PL" sz="2400">
                <a:cs typeface="Times New Roman" pitchFamily="18" charset="0"/>
                <a:sym typeface="Times New Roman" pitchFamily="18" charset="0"/>
              </a:rPr>
              <a:t>f(x)</a:t>
            </a:r>
          </a:p>
        </p:txBody>
      </p:sp>
      <p:grpSp>
        <p:nvGrpSpPr>
          <p:cNvPr id="32849" name="Group 776"/>
          <p:cNvGrpSpPr>
            <a:grpSpLocks/>
          </p:cNvGrpSpPr>
          <p:nvPr/>
        </p:nvGrpSpPr>
        <p:grpSpPr bwMode="auto">
          <a:xfrm>
            <a:off x="266700" y="3276600"/>
            <a:ext cx="2628900" cy="2424113"/>
            <a:chOff x="0" y="0"/>
            <a:chExt cx="2628900" cy="2423317"/>
          </a:xfrm>
        </p:grpSpPr>
        <p:sp>
          <p:nvSpPr>
            <p:cNvPr id="774" name="Shape 774"/>
            <p:cNvSpPr/>
            <p:nvPr/>
          </p:nvSpPr>
          <p:spPr>
            <a:xfrm>
              <a:off x="0" y="0"/>
              <a:ext cx="2628900" cy="24233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lIns="45719" tIns="45719" rIns="45719" bIns="45719" anchor="ctr"/>
            <a:lstStyle/>
            <a:p>
              <a:pPr>
                <a:spcBef>
                  <a:spcPts val="0"/>
                </a:spcBef>
                <a:defRPr sz="1800" b="0">
                  <a:solidFill>
                    <a:srgbClr val="FFFFFF"/>
                  </a:solidFill>
                  <a:effectLst/>
                  <a:latin typeface="+mn-lt"/>
                  <a:ea typeface="+mn-ea"/>
                  <a:cs typeface="+mn-cs"/>
                  <a:sym typeface="Calibri"/>
                </a:defRPr>
              </a:pPr>
              <a:endParaRPr sz="1800">
                <a:solidFill>
                  <a:srgbClr val="FFFFFF"/>
                </a:solidFill>
                <a:latin typeface="+mn-lt"/>
                <a:sym typeface="Calibri"/>
              </a:endParaRPr>
            </a:p>
          </p:txBody>
        </p:sp>
        <p:sp>
          <p:nvSpPr>
            <p:cNvPr id="775" name="Shape 775"/>
            <p:cNvSpPr/>
            <p:nvPr/>
          </p:nvSpPr>
          <p:spPr>
            <a:xfrm>
              <a:off x="0" y="620509"/>
              <a:ext cx="2022475" cy="118229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l">
                <a:spcBef>
                  <a:spcPts val="0"/>
                </a:spcBef>
                <a:defRPr sz="18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>
                <a:defRPr>
                  <a:effectLst/>
                </a:defRPr>
              </a:pPr>
              <a:r>
                <a:t>Now we have quantum oracle with quantum reversible gates</a:t>
              </a:r>
            </a:p>
          </p:txBody>
        </p:sp>
      </p:grpSp>
      <p:sp>
        <p:nvSpPr>
          <p:cNvPr id="777" name="Shape 777"/>
          <p:cNvSpPr/>
          <p:nvPr/>
        </p:nvSpPr>
        <p:spPr>
          <a:xfrm>
            <a:off x="2263775" y="2767013"/>
            <a:ext cx="485775" cy="38258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 algn="l">
              <a:spcBef>
                <a:spcPts val="0"/>
              </a:spcBef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t>|0&gt;</a:t>
            </a:r>
          </a:p>
        </p:txBody>
      </p:sp>
      <p:sp>
        <p:nvSpPr>
          <p:cNvPr id="778" name="Shape 778"/>
          <p:cNvSpPr/>
          <p:nvPr/>
        </p:nvSpPr>
        <p:spPr>
          <a:xfrm>
            <a:off x="2733675" y="2922588"/>
            <a:ext cx="306388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79" name="Shape 779"/>
          <p:cNvSpPr/>
          <p:nvPr/>
        </p:nvSpPr>
        <p:spPr>
          <a:xfrm>
            <a:off x="2390775" y="3465513"/>
            <a:ext cx="485775" cy="38258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 algn="l">
              <a:spcBef>
                <a:spcPts val="0"/>
              </a:spcBef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t>|0&gt;</a:t>
            </a:r>
          </a:p>
        </p:txBody>
      </p:sp>
      <p:sp>
        <p:nvSpPr>
          <p:cNvPr id="780" name="Shape 780"/>
          <p:cNvSpPr/>
          <p:nvPr/>
        </p:nvSpPr>
        <p:spPr>
          <a:xfrm>
            <a:off x="2882900" y="3708400"/>
            <a:ext cx="2286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781" name="Shape 781"/>
          <p:cNvSpPr/>
          <p:nvPr/>
        </p:nvSpPr>
        <p:spPr>
          <a:xfrm flipV="1">
            <a:off x="3413125" y="3160713"/>
            <a:ext cx="381000" cy="53340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32855" name="Shape 782"/>
          <p:cNvSpPr>
            <a:spLocks noChangeArrowheads="1"/>
          </p:cNvSpPr>
          <p:nvPr/>
        </p:nvSpPr>
        <p:spPr bwMode="auto">
          <a:xfrm>
            <a:off x="2538413" y="2938463"/>
            <a:ext cx="9175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r>
              <a:rPr lang="pl-PL" altLang="pl-PL"/>
              <a:t>……</a:t>
            </a:r>
          </a:p>
        </p:txBody>
      </p:sp>
      <p:sp>
        <p:nvSpPr>
          <p:cNvPr id="102" name="Shape 448"/>
          <p:cNvSpPr/>
          <p:nvPr/>
        </p:nvSpPr>
        <p:spPr>
          <a:xfrm>
            <a:off x="4267200" y="4876800"/>
            <a:ext cx="0" cy="2286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103" name="Shape 458"/>
          <p:cNvSpPr/>
          <p:nvPr/>
        </p:nvSpPr>
        <p:spPr>
          <a:xfrm>
            <a:off x="5105400" y="4876800"/>
            <a:ext cx="0" cy="2286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104" name="Shape 466"/>
          <p:cNvSpPr/>
          <p:nvPr/>
        </p:nvSpPr>
        <p:spPr>
          <a:xfrm>
            <a:off x="5943600" y="4876800"/>
            <a:ext cx="0" cy="2286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32859" name="Shape 467"/>
          <p:cNvSpPr>
            <a:spLocks noChangeArrowheads="1"/>
          </p:cNvSpPr>
          <p:nvPr/>
        </p:nvSpPr>
        <p:spPr bwMode="auto">
          <a:xfrm>
            <a:off x="4365625" y="4400550"/>
            <a:ext cx="511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800"/>
              </a:spcBef>
            </a:pPr>
            <a:r>
              <a:rPr lang="pl-PL" altLang="pl-PL" sz="1400"/>
              <a:t>1</a:t>
            </a:r>
            <a:r>
              <a:rPr lang="pl-PL" altLang="pl-PL" sz="1400">
                <a:latin typeface="Symbol" pitchFamily="18" charset="2"/>
                <a:sym typeface="Symbol" pitchFamily="18" charset="2"/>
              </a:rPr>
              <a:t></a:t>
            </a:r>
            <a:r>
              <a:rPr lang="pl-PL" altLang="pl-PL" sz="1400"/>
              <a:t>2</a:t>
            </a:r>
          </a:p>
        </p:txBody>
      </p:sp>
      <p:sp>
        <p:nvSpPr>
          <p:cNvPr id="32860" name="Shape 468"/>
          <p:cNvSpPr>
            <a:spLocks noChangeArrowheads="1"/>
          </p:cNvSpPr>
          <p:nvPr/>
        </p:nvSpPr>
        <p:spPr bwMode="auto">
          <a:xfrm>
            <a:off x="5154613" y="4286250"/>
            <a:ext cx="511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800"/>
              </a:spcBef>
            </a:pPr>
            <a:r>
              <a:rPr lang="pl-PL" altLang="pl-PL" sz="1400"/>
              <a:t>1</a:t>
            </a:r>
            <a:r>
              <a:rPr lang="pl-PL" altLang="pl-PL" sz="1400">
                <a:latin typeface="Symbol" pitchFamily="18" charset="2"/>
                <a:sym typeface="Symbol" pitchFamily="18" charset="2"/>
              </a:rPr>
              <a:t>  </a:t>
            </a:r>
            <a:r>
              <a:rPr lang="pl-PL" altLang="pl-PL" sz="1400"/>
              <a:t>3</a:t>
            </a:r>
          </a:p>
        </p:txBody>
      </p:sp>
      <p:sp>
        <p:nvSpPr>
          <p:cNvPr id="32861" name="Shape 469"/>
          <p:cNvSpPr>
            <a:spLocks noChangeArrowheads="1"/>
          </p:cNvSpPr>
          <p:nvPr/>
        </p:nvSpPr>
        <p:spPr bwMode="auto">
          <a:xfrm>
            <a:off x="5981700" y="4322763"/>
            <a:ext cx="511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800"/>
              </a:spcBef>
            </a:pPr>
            <a:r>
              <a:rPr lang="pl-PL" altLang="pl-PL" sz="1400"/>
              <a:t>2</a:t>
            </a:r>
            <a:r>
              <a:rPr lang="pl-PL" altLang="pl-PL" sz="1400">
                <a:latin typeface="Symbol" pitchFamily="18" charset="2"/>
                <a:sym typeface="Symbol" pitchFamily="18" charset="2"/>
              </a:rPr>
              <a:t>  </a:t>
            </a:r>
            <a:r>
              <a:rPr lang="pl-PL" altLang="pl-PL" sz="1400"/>
              <a:t>3</a:t>
            </a:r>
          </a:p>
        </p:txBody>
      </p:sp>
      <p:sp>
        <p:nvSpPr>
          <p:cNvPr id="108" name="Shape 477"/>
          <p:cNvSpPr/>
          <p:nvPr/>
        </p:nvSpPr>
        <p:spPr>
          <a:xfrm>
            <a:off x="6781800" y="4876800"/>
            <a:ext cx="0" cy="2286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32863" name="Shape 478"/>
          <p:cNvSpPr>
            <a:spLocks noChangeArrowheads="1"/>
          </p:cNvSpPr>
          <p:nvPr/>
        </p:nvSpPr>
        <p:spPr bwMode="auto">
          <a:xfrm>
            <a:off x="6781800" y="4321175"/>
            <a:ext cx="511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800"/>
              </a:spcBef>
            </a:pPr>
            <a:r>
              <a:rPr lang="pl-PL" altLang="pl-PL" sz="1400"/>
              <a:t>2</a:t>
            </a:r>
            <a:r>
              <a:rPr lang="pl-PL" altLang="pl-PL" sz="1400">
                <a:latin typeface="Symbol" pitchFamily="18" charset="2"/>
                <a:sym typeface="Symbol" pitchFamily="18" charset="2"/>
              </a:rPr>
              <a:t>  </a:t>
            </a:r>
            <a:r>
              <a:rPr lang="pl-PL" altLang="pl-PL" sz="1400"/>
              <a:t>4</a:t>
            </a:r>
          </a:p>
        </p:txBody>
      </p:sp>
      <p:sp>
        <p:nvSpPr>
          <p:cNvPr id="110" name="Shape 486"/>
          <p:cNvSpPr/>
          <p:nvPr/>
        </p:nvSpPr>
        <p:spPr>
          <a:xfrm>
            <a:off x="7642225" y="4876800"/>
            <a:ext cx="0" cy="2286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32865" name="Shape 487"/>
          <p:cNvSpPr>
            <a:spLocks noChangeArrowheads="1"/>
          </p:cNvSpPr>
          <p:nvPr/>
        </p:nvSpPr>
        <p:spPr bwMode="auto">
          <a:xfrm>
            <a:off x="7680325" y="4333875"/>
            <a:ext cx="511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800"/>
              </a:spcBef>
            </a:pPr>
            <a:r>
              <a:rPr lang="pl-PL" altLang="pl-PL" sz="1400"/>
              <a:t>3</a:t>
            </a:r>
            <a:r>
              <a:rPr lang="pl-PL" altLang="pl-PL" sz="1400">
                <a:latin typeface="Symbol" pitchFamily="18" charset="2"/>
                <a:sym typeface="Symbol" pitchFamily="18" charset="2"/>
              </a:rPr>
              <a:t>  </a:t>
            </a:r>
            <a:r>
              <a:rPr lang="pl-PL" altLang="pl-PL" sz="1400"/>
              <a:t>4</a:t>
            </a:r>
          </a:p>
        </p:txBody>
      </p:sp>
      <p:sp>
        <p:nvSpPr>
          <p:cNvPr id="112" name="Shape 491"/>
          <p:cNvSpPr/>
          <p:nvPr/>
        </p:nvSpPr>
        <p:spPr>
          <a:xfrm>
            <a:off x="7620000" y="5105400"/>
            <a:ext cx="0" cy="6858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113" name="Shape 492"/>
          <p:cNvSpPr/>
          <p:nvPr/>
        </p:nvSpPr>
        <p:spPr>
          <a:xfrm>
            <a:off x="7620000" y="5791200"/>
            <a:ext cx="3810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spcBef>
                <a:spcPts val="0"/>
              </a:spcBef>
              <a:defRPr sz="1800" b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000000"/>
              </a:solidFill>
              <a:latin typeface="+mn-lt"/>
              <a:sym typeface="Calibri"/>
            </a:endParaRPr>
          </a:p>
        </p:txBody>
      </p:sp>
      <p:sp>
        <p:nvSpPr>
          <p:cNvPr id="32868" name="Shape 503"/>
          <p:cNvSpPr>
            <a:spLocks noChangeArrowheads="1"/>
          </p:cNvSpPr>
          <p:nvPr/>
        </p:nvSpPr>
        <p:spPr bwMode="auto">
          <a:xfrm>
            <a:off x="8382000" y="5257800"/>
            <a:ext cx="762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</a:pPr>
            <a:r>
              <a:rPr lang="pl-PL" altLang="pl-PL" sz="2400">
                <a:cs typeface="Times New Roman" pitchFamily="18" charset="0"/>
                <a:sym typeface="Times New Roman" pitchFamily="18" charset="0"/>
              </a:rPr>
              <a:t>F(x)</a:t>
            </a:r>
          </a:p>
        </p:txBody>
      </p:sp>
    </p:spTree>
    <p:extLst>
      <p:ext uri="{BB962C8B-B14F-4D97-AF65-F5344CB8AC3E}">
        <p14:creationId xmlns:p14="http://schemas.microsoft.com/office/powerpoint/2010/main" val="165317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FF00"/>
          </a:solidFill>
        </p:spPr>
        <p:txBody>
          <a:bodyPr/>
          <a:lstStyle>
            <a:lvl1pPr defTabSz="832104">
              <a:defRPr sz="4368" b="1">
                <a:solidFill>
                  <a:srgbClr val="FF0000"/>
                </a:solidFill>
                <a:effectLst>
                  <a:outerShdw blurRad="34671" dist="3467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dirty="0"/>
              <a:t>From Classical to Quantum Oracles</a:t>
            </a:r>
          </a:p>
        </p:txBody>
      </p:sp>
      <p:grpSp>
        <p:nvGrpSpPr>
          <p:cNvPr id="33795" name="Group 787"/>
          <p:cNvGrpSpPr>
            <a:grpSpLocks/>
          </p:cNvGrpSpPr>
          <p:nvPr/>
        </p:nvGrpSpPr>
        <p:grpSpPr bwMode="auto">
          <a:xfrm>
            <a:off x="571500" y="2732088"/>
            <a:ext cx="2971800" cy="2895600"/>
            <a:chOff x="0" y="0"/>
            <a:chExt cx="2971800" cy="2895600"/>
          </a:xfrm>
        </p:grpSpPr>
        <p:sp>
          <p:nvSpPr>
            <p:cNvPr id="785" name="Shape 785"/>
            <p:cNvSpPr/>
            <p:nvPr/>
          </p:nvSpPr>
          <p:spPr>
            <a:xfrm>
              <a:off x="0" y="0"/>
              <a:ext cx="2971800" cy="2895600"/>
            </a:xfrm>
            <a:prstGeom prst="roundRect">
              <a:avLst>
                <a:gd name="adj" fmla="val 16667"/>
              </a:avLst>
            </a:prstGeom>
            <a:solidFill>
              <a:srgbClr val="DCE6F2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lIns="45719" tIns="45719" rIns="45719" bIns="45719" anchor="ctr"/>
            <a:lstStyle/>
            <a:p>
              <a:pPr>
                <a:spcBef>
                  <a:spcPts val="0"/>
                </a:spcBef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20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33802" name="Shape 786"/>
            <p:cNvSpPr>
              <a:spLocks noChangeArrowheads="1"/>
            </p:cNvSpPr>
            <p:nvPr/>
          </p:nvSpPr>
          <p:spPr bwMode="auto">
            <a:xfrm>
              <a:off x="141351" y="96519"/>
              <a:ext cx="2689098" cy="270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>
              <a:spAutoFit/>
            </a:bodyPr>
            <a:lstStyle/>
            <a:p>
              <a:pPr marL="342900" indent="-342900">
                <a:buSzPct val="100000"/>
                <a:buFontTx/>
                <a:buAutoNum type="arabicPeriod"/>
              </a:pPr>
              <a:r>
                <a:rPr lang="pl-PL" altLang="pl-PL" sz="2000"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Non-reversible,</a:t>
              </a:r>
              <a:endParaRPr lang="pl-PL" altLang="pl-PL" sz="2000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endParaRPr>
            </a:p>
            <a:p>
              <a:pPr marL="342900" indent="-342900">
                <a:buSzPct val="100000"/>
                <a:buFontTx/>
                <a:buAutoNum type="arabicPeriod"/>
              </a:pPr>
              <a:r>
                <a:rPr lang="pl-PL" altLang="pl-PL" sz="2000"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Built from standard gates like AND,OR,EXOR, NOT.</a:t>
              </a:r>
              <a:endParaRPr lang="pl-PL" altLang="pl-PL" sz="2000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endParaRPr>
            </a:p>
            <a:p>
              <a:pPr marL="342900" indent="-342900">
                <a:buSzPct val="100000"/>
                <a:buFontTx/>
                <a:buAutoNum type="arabicPeriod"/>
              </a:pPr>
              <a:r>
                <a:rPr lang="pl-PL" altLang="pl-PL" sz="2000"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Calculate candidates sequentially</a:t>
              </a:r>
            </a:p>
          </p:txBody>
        </p:sp>
      </p:grpSp>
      <p:grpSp>
        <p:nvGrpSpPr>
          <p:cNvPr id="33796" name="Group 790"/>
          <p:cNvGrpSpPr>
            <a:grpSpLocks/>
          </p:cNvGrpSpPr>
          <p:nvPr/>
        </p:nvGrpSpPr>
        <p:grpSpPr bwMode="auto">
          <a:xfrm>
            <a:off x="5499100" y="2382838"/>
            <a:ext cx="3251200" cy="3594100"/>
            <a:chOff x="0" y="-213915"/>
            <a:chExt cx="3250406" cy="3594893"/>
          </a:xfrm>
        </p:grpSpPr>
        <p:sp>
          <p:nvSpPr>
            <p:cNvPr id="788" name="Shape 788"/>
            <p:cNvSpPr/>
            <p:nvPr/>
          </p:nvSpPr>
          <p:spPr>
            <a:xfrm>
              <a:off x="0" y="444"/>
              <a:ext cx="3250406" cy="3166173"/>
            </a:xfrm>
            <a:prstGeom prst="roundRect">
              <a:avLst>
                <a:gd name="adj" fmla="val 16667"/>
              </a:avLst>
            </a:prstGeom>
            <a:solidFill>
              <a:srgbClr val="DCE6F2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lIns="45719" tIns="45719" rIns="45719" bIns="45719" anchor="ctr"/>
            <a:lstStyle/>
            <a:p>
              <a:pPr>
                <a:spcBef>
                  <a:spcPts val="0"/>
                </a:spcBef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2000">
                <a:solidFill>
                  <a:srgbClr val="000000"/>
                </a:solidFill>
                <a:latin typeface="+mn-lt"/>
                <a:sym typeface="Calibri"/>
              </a:endParaRPr>
            </a:p>
          </p:txBody>
        </p:sp>
        <p:sp>
          <p:nvSpPr>
            <p:cNvPr id="33800" name="Shape 789"/>
            <p:cNvSpPr>
              <a:spLocks noChangeArrowheads="1"/>
            </p:cNvSpPr>
            <p:nvPr/>
          </p:nvSpPr>
          <p:spPr bwMode="auto">
            <a:xfrm>
              <a:off x="154603" y="-213916"/>
              <a:ext cx="2941200" cy="3594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pPr marL="342900" indent="-342900">
                <a:buSzPct val="100000"/>
                <a:buFontTx/>
                <a:buAutoNum type="arabicPeriod"/>
              </a:pPr>
              <a:r>
                <a:rPr lang="pl-PL" altLang="pl-PL" sz="2000"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Reversible,</a:t>
              </a:r>
              <a:endParaRPr lang="pl-PL" altLang="pl-PL" sz="2000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endParaRPr>
            </a:p>
            <a:p>
              <a:pPr marL="342900" indent="-342900">
                <a:buSzPct val="100000"/>
                <a:buFontTx/>
                <a:buAutoNum type="arabicPeriod"/>
              </a:pPr>
              <a:r>
                <a:rPr lang="pl-PL" altLang="pl-PL" sz="2000"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Built from standard quantum gates like Toffoli, CNOT, NOT.</a:t>
              </a:r>
              <a:endParaRPr lang="pl-PL" altLang="pl-PL" sz="2000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endParaRPr>
            </a:p>
            <a:p>
              <a:pPr marL="342900" indent="-342900">
                <a:buSzPct val="100000"/>
                <a:buFontTx/>
                <a:buAutoNum type="arabicPeriod"/>
              </a:pPr>
              <a:r>
                <a:rPr lang="pl-PL" altLang="pl-PL" sz="2000"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Calculate candidates in parallel, thanks to quantum superposition</a:t>
              </a:r>
            </a:p>
          </p:txBody>
        </p:sp>
      </p:grpSp>
      <p:sp>
        <p:nvSpPr>
          <p:cNvPr id="33797" name="Shape 791"/>
          <p:cNvSpPr>
            <a:spLocks noChangeArrowheads="1"/>
          </p:cNvSpPr>
          <p:nvPr/>
        </p:nvSpPr>
        <p:spPr bwMode="auto">
          <a:xfrm>
            <a:off x="434975" y="1654175"/>
            <a:ext cx="3208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r>
              <a:rPr lang="pl-PL" altLang="pl-PL" sz="3600">
                <a:solidFill>
                  <a:srgbClr val="080000"/>
                </a:solidFill>
              </a:rPr>
              <a:t>Classical Oracle</a:t>
            </a:r>
          </a:p>
        </p:txBody>
      </p:sp>
      <p:sp>
        <p:nvSpPr>
          <p:cNvPr id="33798" name="Shape 792"/>
          <p:cNvSpPr>
            <a:spLocks noChangeArrowheads="1"/>
          </p:cNvSpPr>
          <p:nvPr/>
        </p:nvSpPr>
        <p:spPr bwMode="auto">
          <a:xfrm>
            <a:off x="5295900" y="1654175"/>
            <a:ext cx="3554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r>
              <a:rPr lang="pl-PL" altLang="pl-PL" sz="4000"/>
              <a:t>Quantum Oracle</a:t>
            </a:r>
          </a:p>
        </p:txBody>
      </p:sp>
    </p:spTree>
    <p:extLst>
      <p:ext uri="{BB962C8B-B14F-4D97-AF65-F5344CB8AC3E}">
        <p14:creationId xmlns:p14="http://schemas.microsoft.com/office/powerpoint/2010/main" val="13613727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3867"/>
            <a:ext cx="8839200" cy="88053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 gold ball in a box or a miracle of a quantum algorithm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We have one </a:t>
            </a:r>
            <a:r>
              <a:rPr lang="en-US" sz="2400" b="1" dirty="0" smtClean="0"/>
              <a:t>gold ball </a:t>
            </a:r>
            <a:r>
              <a:rPr lang="en-US" sz="2400" dirty="0" smtClean="0"/>
              <a:t>in a </a:t>
            </a:r>
            <a:r>
              <a:rPr lang="en-US" sz="2400" b="1" dirty="0" smtClean="0"/>
              <a:t>black box </a:t>
            </a:r>
            <a:r>
              <a:rPr lang="en-US" sz="2400" dirty="0" smtClean="0"/>
              <a:t>and 99 black balls.</a:t>
            </a:r>
          </a:p>
          <a:p>
            <a:r>
              <a:rPr lang="en-US" sz="2400" dirty="0" smtClean="0"/>
              <a:t>We do not know anything about what is inside the box, other that there is a gold ball inside.</a:t>
            </a:r>
          </a:p>
          <a:p>
            <a:r>
              <a:rPr lang="en-US" sz="2400" dirty="0" smtClean="0"/>
              <a:t>We reach to the box, if the ball is gold we are happy, otherwise we remove the black ball from the box and reach again.</a:t>
            </a:r>
            <a:endParaRPr lang="en-US" sz="2400" dirty="0"/>
          </a:p>
          <a:p>
            <a:r>
              <a:rPr lang="en-US" sz="2400" dirty="0" smtClean="0"/>
              <a:t>We repeat this until we find the gold ball.</a:t>
            </a:r>
          </a:p>
          <a:p>
            <a:r>
              <a:rPr lang="en-US" sz="2400" dirty="0" smtClean="0"/>
              <a:t>In the best case we find the ball in the first attempt, in the worst case - in the attempt number 100.</a:t>
            </a:r>
          </a:p>
          <a:p>
            <a:r>
              <a:rPr lang="en-US" sz="2400" dirty="0" smtClean="0"/>
              <a:t>On average we need to reach 50 times to the box.</a:t>
            </a:r>
          </a:p>
          <a:p>
            <a:r>
              <a:rPr lang="en-US" sz="2400" dirty="0" smtClean="0"/>
              <a:t>In quantum we need to reach only </a:t>
            </a:r>
            <a:r>
              <a:rPr lang="en-US" sz="2400" dirty="0" smtClean="0">
                <a:sym typeface="Symbol"/>
              </a:rPr>
              <a:t></a:t>
            </a:r>
            <a:r>
              <a:rPr lang="en-US" sz="2400" dirty="0" smtClean="0"/>
              <a:t>100 =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times </a:t>
            </a:r>
            <a:r>
              <a:rPr lang="en-US" sz="2400" dirty="0" smtClean="0"/>
              <a:t>to find the gold ball.</a:t>
            </a:r>
          </a:p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it is so</a:t>
            </a:r>
            <a:r>
              <a:rPr lang="en-US" sz="2400" dirty="0" smtClean="0"/>
              <a:t>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85267" y="41910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2048932" y="5791200"/>
            <a:ext cx="602826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answer is  quantum superposition or quantum parallelism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016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6126162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Reducing 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Optimization Problems 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 Problems 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Modified Oracles</a:t>
            </a:r>
            <a:endParaRPr lang="en-US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985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4449762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Grover for Minimum Set of Support Problem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4876800"/>
            <a:ext cx="37338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 Classical-Quantum Computer creates a sequence of modified oracles for Grover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676400" y="5105400"/>
            <a:ext cx="25146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313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Arrow Connector 30"/>
          <p:cNvCxnSpPr>
            <a:endCxn id="9" idx="3"/>
          </p:cNvCxnSpPr>
          <p:nvPr/>
        </p:nvCxnSpPr>
        <p:spPr>
          <a:xfrm flipH="1">
            <a:off x="2418037" y="5412829"/>
            <a:ext cx="1431378" cy="2890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533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Example: Minimum Set of Support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14497" y="2971800"/>
            <a:ext cx="2133600" cy="76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Minimum Set of Support Problem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399" y="838200"/>
            <a:ext cx="4134507" cy="68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 Learning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5574" y="5880538"/>
            <a:ext cx="3448051" cy="68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 Synthesis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971800"/>
            <a:ext cx="21336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Unate</a:t>
            </a:r>
            <a:r>
              <a:rPr lang="en-US" dirty="0" smtClean="0">
                <a:solidFill>
                  <a:schemeClr val="tx1"/>
                </a:solidFill>
              </a:rPr>
              <a:t> Covering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437" y="5060731"/>
            <a:ext cx="21336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Binate Covering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49613" y="1828800"/>
            <a:ext cx="21336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Rule Simplification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1828800"/>
            <a:ext cx="21336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ACD Decomposition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609600"/>
            <a:ext cx="83820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48400" y="5060731"/>
            <a:ext cx="21336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Test Minimization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3950576"/>
            <a:ext cx="21336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POS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SOP conversion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3105807" y="3105150"/>
            <a:ext cx="1219200" cy="2667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6200000">
            <a:off x="1587062" y="3594537"/>
            <a:ext cx="445376" cy="26670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5400000">
            <a:off x="2196662" y="3607018"/>
            <a:ext cx="445376" cy="26670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18651" y="3090041"/>
            <a:ext cx="637790" cy="1933904"/>
          </a:xfrm>
          <a:custGeom>
            <a:avLst/>
            <a:gdLst>
              <a:gd name="connsiteX0" fmla="*/ 290949 w 637790"/>
              <a:gd name="connsiteY0" fmla="*/ 1933904 h 1933904"/>
              <a:gd name="connsiteX1" fmla="*/ 133294 w 637790"/>
              <a:gd name="connsiteY1" fmla="*/ 1702676 h 1933904"/>
              <a:gd name="connsiteX2" fmla="*/ 28190 w 637790"/>
              <a:gd name="connsiteY2" fmla="*/ 1324304 h 1933904"/>
              <a:gd name="connsiteX3" fmla="*/ 7170 w 637790"/>
              <a:gd name="connsiteY3" fmla="*/ 830318 h 1933904"/>
              <a:gd name="connsiteX4" fmla="*/ 133294 w 637790"/>
              <a:gd name="connsiteY4" fmla="*/ 262759 h 1933904"/>
              <a:gd name="connsiteX5" fmla="*/ 637790 w 637790"/>
              <a:gd name="connsiteY5" fmla="*/ 0 h 193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790" h="1933904">
                <a:moveTo>
                  <a:pt x="290949" y="1933904"/>
                </a:moveTo>
                <a:cubicBezTo>
                  <a:pt x="234018" y="1869090"/>
                  <a:pt x="177087" y="1804276"/>
                  <a:pt x="133294" y="1702676"/>
                </a:cubicBezTo>
                <a:cubicBezTo>
                  <a:pt x="89501" y="1601076"/>
                  <a:pt x="49211" y="1469697"/>
                  <a:pt x="28190" y="1324304"/>
                </a:cubicBezTo>
                <a:cubicBezTo>
                  <a:pt x="7169" y="1178911"/>
                  <a:pt x="-10347" y="1007242"/>
                  <a:pt x="7170" y="830318"/>
                </a:cubicBezTo>
                <a:cubicBezTo>
                  <a:pt x="24687" y="653394"/>
                  <a:pt x="28191" y="401145"/>
                  <a:pt x="133294" y="262759"/>
                </a:cubicBezTo>
                <a:cubicBezTo>
                  <a:pt x="238397" y="124373"/>
                  <a:pt x="438093" y="62186"/>
                  <a:pt x="637790" y="0"/>
                </a:cubicBezTo>
              </a:path>
            </a:pathLst>
          </a:cu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0792" y="4724400"/>
            <a:ext cx="8744607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3" idx="0"/>
          </p:cNvCxnSpPr>
          <p:nvPr/>
        </p:nvCxnSpPr>
        <p:spPr>
          <a:xfrm flipH="1" flipV="1">
            <a:off x="3156389" y="3517680"/>
            <a:ext cx="4158811" cy="154305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2"/>
          </p:cNvCxnSpPr>
          <p:nvPr/>
        </p:nvCxnSpPr>
        <p:spPr>
          <a:xfrm flipH="1">
            <a:off x="5867401" y="2362200"/>
            <a:ext cx="649012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14800" y="2359572"/>
            <a:ext cx="609600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760076" y="4997669"/>
            <a:ext cx="21336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SOP  Minimization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27" idx="0"/>
          </p:cNvCxnSpPr>
          <p:nvPr/>
        </p:nvCxnSpPr>
        <p:spPr>
          <a:xfrm flipH="1" flipV="1">
            <a:off x="2743200" y="3517680"/>
            <a:ext cx="2083676" cy="147998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51237" y="2617075"/>
            <a:ext cx="180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Petrick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629400" y="2895599"/>
            <a:ext cx="2514601" cy="139360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 Algorithms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2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 rot="1840382">
            <a:off x="3593360" y="2628879"/>
            <a:ext cx="342929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Compare </a:t>
            </a:r>
            <a:r>
              <a:rPr lang="en-US" dirty="0" err="1" smtClean="0"/>
              <a:t>evey</a:t>
            </a:r>
            <a:r>
              <a:rPr lang="en-US" dirty="0" smtClean="0"/>
              <a:t> true </a:t>
            </a:r>
            <a:r>
              <a:rPr lang="en-US" dirty="0" err="1" smtClean="0"/>
              <a:t>minterm</a:t>
            </a:r>
            <a:r>
              <a:rPr lang="en-US" dirty="0" smtClean="0"/>
              <a:t> with every false </a:t>
            </a:r>
            <a:r>
              <a:rPr lang="en-US" dirty="0" err="1" smtClean="0"/>
              <a:t>minterm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Example: Minimum Set of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5156" y="952501"/>
            <a:ext cx="4191000" cy="144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Karnaugh</a:t>
            </a:r>
            <a:r>
              <a:rPr lang="en-US" dirty="0" smtClean="0"/>
              <a:t> Map of an incomplete function of 4 variables </a:t>
            </a:r>
            <a:r>
              <a:rPr lang="en-US" dirty="0" err="1" smtClean="0"/>
              <a:t>a,b,c,d</a:t>
            </a:r>
            <a:r>
              <a:rPr lang="en-US" dirty="0" smtClean="0"/>
              <a:t>. (Mathematically a relation)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9" t="24533" r="18372" b="9725"/>
          <a:stretch/>
        </p:blipFill>
        <p:spPr bwMode="auto">
          <a:xfrm>
            <a:off x="1" y="914401"/>
            <a:ext cx="393771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0" t="20622" r="12800" b="26400"/>
          <a:stretch/>
        </p:blipFill>
        <p:spPr bwMode="auto">
          <a:xfrm>
            <a:off x="2971800" y="4197967"/>
            <a:ext cx="6248400" cy="266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4343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Relational Specification to Set of simple Boolean Equations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8612" y="1099068"/>
            <a:ext cx="838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ab</a:t>
            </a:r>
            <a:r>
              <a:rPr lang="en-US" sz="2000" dirty="0" smtClean="0"/>
              <a:t>\cd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07577" y="1499178"/>
            <a:ext cx="609600" cy="177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0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138" y="10510"/>
            <a:ext cx="9157138" cy="75149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From Individual Equations to a single equation</a:t>
            </a:r>
            <a:endParaRPr lang="en-US" sz="3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0" t="20622" r="12800" b="26400"/>
          <a:stretch/>
        </p:blipFill>
        <p:spPr bwMode="auto">
          <a:xfrm>
            <a:off x="0" y="866978"/>
            <a:ext cx="6934200" cy="295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0" y="4267200"/>
            <a:ext cx="7124700" cy="95410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en-IN" sz="2800" i="1" dirty="0"/>
              <a:t>(</a:t>
            </a:r>
            <a:r>
              <a:rPr lang="en-IN" sz="2800" i="1" dirty="0" err="1"/>
              <a:t>a+b</a:t>
            </a:r>
            <a:r>
              <a:rPr lang="en-IN" sz="2800" i="1" dirty="0"/>
              <a:t>).(</a:t>
            </a:r>
            <a:r>
              <a:rPr lang="en-IN" sz="2800" i="1" dirty="0" err="1"/>
              <a:t>a+c+d</a:t>
            </a:r>
            <a:r>
              <a:rPr lang="en-IN" sz="2800" i="1" dirty="0"/>
              <a:t>).(</a:t>
            </a:r>
            <a:r>
              <a:rPr lang="en-IN" sz="2800" i="1" dirty="0" err="1"/>
              <a:t>a+d</a:t>
            </a:r>
            <a:r>
              <a:rPr lang="en-IN" sz="2800" i="1" dirty="0"/>
              <a:t>).(</a:t>
            </a:r>
            <a:r>
              <a:rPr lang="en-IN" sz="2800" i="1" dirty="0" err="1"/>
              <a:t>a+c+d</a:t>
            </a:r>
            <a:r>
              <a:rPr lang="en-IN" sz="2800" i="1" dirty="0"/>
              <a:t>).(</a:t>
            </a:r>
            <a:r>
              <a:rPr lang="en-IN" sz="2800" i="1" dirty="0" err="1"/>
              <a:t>a+b</a:t>
            </a:r>
            <a:r>
              <a:rPr lang="en-IN" sz="2800" i="1" dirty="0"/>
              <a:t>).(</a:t>
            </a:r>
            <a:r>
              <a:rPr lang="en-IN" sz="2800" i="1" dirty="0" err="1"/>
              <a:t>a+b+c</a:t>
            </a:r>
            <a:r>
              <a:rPr lang="en-IN" sz="2800" i="1" dirty="0"/>
              <a:t>).(</a:t>
            </a:r>
            <a:r>
              <a:rPr lang="en-IN" sz="2800" i="1" dirty="0" err="1"/>
              <a:t>a+d</a:t>
            </a:r>
            <a:r>
              <a:rPr lang="en-IN" sz="2800" i="1" dirty="0" smtClean="0"/>
              <a:t>)</a:t>
            </a:r>
          </a:p>
          <a:p>
            <a:pPr hangingPunct="0"/>
            <a:r>
              <a:rPr lang="en-IN" sz="2800" i="1" dirty="0" smtClean="0"/>
              <a:t>.(</a:t>
            </a:r>
            <a:r>
              <a:rPr lang="en-IN" sz="2800" i="1" dirty="0" err="1"/>
              <a:t>a+b+c</a:t>
            </a:r>
            <a:r>
              <a:rPr lang="en-IN" sz="2800" i="1" dirty="0"/>
              <a:t>).(</a:t>
            </a:r>
            <a:r>
              <a:rPr lang="en-IN" sz="2800" i="1" dirty="0" err="1"/>
              <a:t>a+b</a:t>
            </a:r>
            <a:r>
              <a:rPr lang="en-IN" sz="2800" i="1" dirty="0"/>
              <a:t>)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30250" y="6042339"/>
            <a:ext cx="1922929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en-IN" sz="2800" i="1" dirty="0"/>
              <a:t>(</a:t>
            </a:r>
            <a:r>
              <a:rPr lang="en-IN" sz="2800" i="1" dirty="0" err="1"/>
              <a:t>a+b</a:t>
            </a:r>
            <a:r>
              <a:rPr lang="en-IN" sz="2800" i="1" dirty="0" smtClean="0"/>
              <a:t>).(</a:t>
            </a:r>
            <a:r>
              <a:rPr lang="en-IN" sz="2800" i="1" dirty="0" err="1"/>
              <a:t>a+d</a:t>
            </a:r>
            <a:r>
              <a:rPr lang="en-IN" sz="2800" i="1" dirty="0" smtClean="0"/>
              <a:t>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62800" y="1066800"/>
            <a:ext cx="19050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Local Equations of Boole</a:t>
            </a:r>
            <a:endParaRPr lang="en-US" sz="2400" dirty="0"/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6248400" y="1666965"/>
            <a:ext cx="914400" cy="238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248400" y="19050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07754" y="2466706"/>
            <a:ext cx="16002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Single Equation of Boole</a:t>
            </a:r>
            <a:endParaRPr lang="en-US" sz="2400" dirty="0"/>
          </a:p>
        </p:txBody>
      </p:sp>
      <p:sp>
        <p:nvSpPr>
          <p:cNvPr id="11" name="Down Arrow 10"/>
          <p:cNvSpPr/>
          <p:nvPr/>
        </p:nvSpPr>
        <p:spPr>
          <a:xfrm>
            <a:off x="3467100" y="3667035"/>
            <a:ext cx="647700" cy="600164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475317" y="5267473"/>
            <a:ext cx="647700" cy="774866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19400" y="5285574"/>
            <a:ext cx="387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Using Laws of Boolean Algebra</a:t>
            </a:r>
            <a:endParaRPr lang="en-US" i="1" dirty="0"/>
          </a:p>
        </p:txBody>
      </p:sp>
      <p:sp>
        <p:nvSpPr>
          <p:cNvPr id="15" name="Right Arrow 14"/>
          <p:cNvSpPr/>
          <p:nvPr/>
        </p:nvSpPr>
        <p:spPr>
          <a:xfrm>
            <a:off x="2724150" y="6084185"/>
            <a:ext cx="1066800" cy="347193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25788" y="5996173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Oracle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867400" y="6115083"/>
            <a:ext cx="1066800" cy="347193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117977" y="5996173"/>
            <a:ext cx="1755289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en-IN" sz="2800" i="1" dirty="0" smtClean="0"/>
              <a:t>a + </a:t>
            </a:r>
            <a:r>
              <a:rPr lang="en-IN" sz="2800" i="1" dirty="0" err="1" smtClean="0"/>
              <a:t>bd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431379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42543" y="6519393"/>
            <a:ext cx="73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SOP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73066" y="5433166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solution</a:t>
            </a:r>
            <a:endParaRPr lang="en-US" sz="2800" i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352800" y="3886200"/>
            <a:ext cx="5715000" cy="2957241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89321" y="4648200"/>
            <a:ext cx="174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10400" y="3736284"/>
            <a:ext cx="174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CLASSICAL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5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Encoding and explanation of </a:t>
            </a:r>
            <a:r>
              <a:rPr lang="en-US" sz="2800" dirty="0" smtClean="0"/>
              <a:t>Grover Oracle for this problem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3155099" y="2834685"/>
            <a:ext cx="2514600" cy="1688811"/>
            <a:chOff x="6172200" y="914401"/>
            <a:chExt cx="3937710" cy="29718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29" t="24533" r="18372" b="9725"/>
            <a:stretch/>
          </p:blipFill>
          <p:spPr bwMode="auto">
            <a:xfrm>
              <a:off x="6172200" y="914401"/>
              <a:ext cx="3937710" cy="297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270810" y="1099067"/>
              <a:ext cx="838200" cy="4603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/>
                <a:t>ab</a:t>
              </a:r>
              <a:r>
                <a:rPr lang="en-US" sz="1100" dirty="0" smtClean="0"/>
                <a:t>\cd</a:t>
              </a:r>
              <a:endParaRPr lang="en-US" sz="11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79776" y="1499178"/>
              <a:ext cx="609600" cy="1772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847339" y="3380497"/>
            <a:ext cx="1752600" cy="152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206977" y="3320461"/>
            <a:ext cx="385045" cy="533070"/>
          </a:xfrm>
          <a:custGeom>
            <a:avLst/>
            <a:gdLst>
              <a:gd name="connsiteX0" fmla="*/ 385045 w 385045"/>
              <a:gd name="connsiteY0" fmla="*/ 10555 h 533070"/>
              <a:gd name="connsiteX1" fmla="*/ 135663 w 385045"/>
              <a:gd name="connsiteY1" fmla="*/ 4618 h 533070"/>
              <a:gd name="connsiteX2" fmla="*/ 5035 w 385045"/>
              <a:gd name="connsiteY2" fmla="*/ 69932 h 533070"/>
              <a:gd name="connsiteX3" fmla="*/ 28785 w 385045"/>
              <a:gd name="connsiteY3" fmla="*/ 212436 h 533070"/>
              <a:gd name="connsiteX4" fmla="*/ 46598 w 385045"/>
              <a:gd name="connsiteY4" fmla="*/ 390566 h 533070"/>
              <a:gd name="connsiteX5" fmla="*/ 46598 w 385045"/>
              <a:gd name="connsiteY5" fmla="*/ 509319 h 533070"/>
              <a:gd name="connsiteX6" fmla="*/ 195040 w 385045"/>
              <a:gd name="connsiteY6" fmla="*/ 527132 h 533070"/>
              <a:gd name="connsiteX7" fmla="*/ 355357 w 385045"/>
              <a:gd name="connsiteY7" fmla="*/ 533070 h 53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045" h="533070">
                <a:moveTo>
                  <a:pt x="385045" y="10555"/>
                </a:moveTo>
                <a:cubicBezTo>
                  <a:pt x="292021" y="2638"/>
                  <a:pt x="198998" y="-5278"/>
                  <a:pt x="135663" y="4618"/>
                </a:cubicBezTo>
                <a:cubicBezTo>
                  <a:pt x="72328" y="14514"/>
                  <a:pt x="22848" y="35296"/>
                  <a:pt x="5035" y="69932"/>
                </a:cubicBezTo>
                <a:cubicBezTo>
                  <a:pt x="-12778" y="104568"/>
                  <a:pt x="21858" y="158997"/>
                  <a:pt x="28785" y="212436"/>
                </a:cubicBezTo>
                <a:cubicBezTo>
                  <a:pt x="35712" y="265875"/>
                  <a:pt x="43629" y="341086"/>
                  <a:pt x="46598" y="390566"/>
                </a:cubicBezTo>
                <a:cubicBezTo>
                  <a:pt x="49567" y="440046"/>
                  <a:pt x="21858" y="486558"/>
                  <a:pt x="46598" y="509319"/>
                </a:cubicBezTo>
                <a:cubicBezTo>
                  <a:pt x="71338" y="532080"/>
                  <a:pt x="143580" y="523173"/>
                  <a:pt x="195040" y="527132"/>
                </a:cubicBezTo>
                <a:cubicBezTo>
                  <a:pt x="246500" y="531091"/>
                  <a:pt x="300928" y="532080"/>
                  <a:pt x="355357" y="53307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613083" y="4486282"/>
            <a:ext cx="348839" cy="6063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75921" y="5118101"/>
            <a:ext cx="1552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cell </a:t>
            </a:r>
            <a:r>
              <a:rPr lang="en-US" dirty="0" smtClean="0">
                <a:solidFill>
                  <a:srgbClr val="FF0000"/>
                </a:solidFill>
              </a:rPr>
              <a:t>1000</a:t>
            </a:r>
            <a:r>
              <a:rPr lang="en-US" dirty="0" smtClean="0"/>
              <a:t> is encoding of solution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318252" y="2284010"/>
            <a:ext cx="228600" cy="1311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18439" y="2250482"/>
            <a:ext cx="1017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(</a:t>
            </a:r>
            <a:r>
              <a:rPr lang="en-US" sz="2000" b="1" dirty="0" err="1" smtClean="0">
                <a:solidFill>
                  <a:srgbClr val="FF0000"/>
                </a:solidFill>
              </a:rPr>
              <a:t>a+b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55483" y="3587748"/>
            <a:ext cx="19245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996675" y="3289884"/>
            <a:ext cx="12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4435945" y="3301320"/>
            <a:ext cx="12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4831783" y="3289883"/>
            <a:ext cx="12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5339271" y="3279971"/>
            <a:ext cx="12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320366" y="3579846"/>
            <a:ext cx="12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1091449" y="2616771"/>
            <a:ext cx="1550894" cy="175432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= 1000</a:t>
            </a:r>
          </a:p>
          <a:p>
            <a:r>
              <a:rPr lang="en-US" dirty="0" smtClean="0"/>
              <a:t>b = 0100</a:t>
            </a:r>
          </a:p>
          <a:p>
            <a:r>
              <a:rPr lang="en-US" dirty="0" smtClean="0"/>
              <a:t>c = 0010</a:t>
            </a:r>
          </a:p>
          <a:p>
            <a:r>
              <a:rPr lang="en-US" dirty="0" smtClean="0"/>
              <a:t>d = 0001</a:t>
            </a:r>
          </a:p>
          <a:p>
            <a:r>
              <a:rPr lang="en-US" dirty="0" err="1" smtClean="0"/>
              <a:t>ab</a:t>
            </a:r>
            <a:r>
              <a:rPr lang="en-US" dirty="0" smtClean="0"/>
              <a:t> = 1100</a:t>
            </a:r>
          </a:p>
          <a:p>
            <a:r>
              <a:rPr lang="en-US" dirty="0" err="1" smtClean="0"/>
              <a:t>acd</a:t>
            </a:r>
            <a:r>
              <a:rPr lang="en-US" dirty="0" smtClean="0"/>
              <a:t> = 1011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134508" y="2222829"/>
            <a:ext cx="16002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ENCODING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402840" y="943550"/>
            <a:ext cx="1922929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en-IN" sz="2800" i="1" dirty="0"/>
              <a:t>(</a:t>
            </a:r>
            <a:r>
              <a:rPr lang="en-IN" sz="2800" i="1" dirty="0" err="1"/>
              <a:t>a+b</a:t>
            </a:r>
            <a:r>
              <a:rPr lang="en-IN" sz="2800" i="1" dirty="0" smtClean="0"/>
              <a:t>).(</a:t>
            </a:r>
            <a:r>
              <a:rPr lang="en-IN" sz="2800" i="1" dirty="0" err="1"/>
              <a:t>a+d</a:t>
            </a:r>
            <a:r>
              <a:rPr lang="en-IN" sz="2800" i="1" dirty="0" smtClean="0"/>
              <a:t>)</a:t>
            </a:r>
            <a:endParaRPr lang="en-US" sz="2800" dirty="0"/>
          </a:p>
        </p:txBody>
      </p:sp>
      <p:sp>
        <p:nvSpPr>
          <p:cNvPr id="36" name="Right Arrow 35"/>
          <p:cNvSpPr/>
          <p:nvPr/>
        </p:nvSpPr>
        <p:spPr>
          <a:xfrm>
            <a:off x="3343698" y="1031563"/>
            <a:ext cx="1066800" cy="347193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580828" y="94355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Oracle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5822440" y="1062460"/>
            <a:ext cx="1066800" cy="347193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73017" y="943550"/>
            <a:ext cx="1755289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en-IN" sz="2800" i="1" dirty="0" smtClean="0"/>
              <a:t>a + </a:t>
            </a:r>
            <a:r>
              <a:rPr lang="en-IN" sz="2800" i="1" dirty="0" err="1" smtClean="0"/>
              <a:t>bd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1866896" y="1481040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556123" y="1547574"/>
            <a:ext cx="73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SOP 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6238595" y="2910884"/>
            <a:ext cx="2514600" cy="1688811"/>
            <a:chOff x="6172200" y="914401"/>
            <a:chExt cx="3937710" cy="2971800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29" t="24533" r="18372" b="9725"/>
            <a:stretch/>
          </p:blipFill>
          <p:spPr bwMode="auto">
            <a:xfrm>
              <a:off x="6172200" y="914401"/>
              <a:ext cx="3937710" cy="297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6270810" y="1099067"/>
              <a:ext cx="838200" cy="4603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/>
                <a:t>ab</a:t>
              </a:r>
              <a:r>
                <a:rPr lang="en-US" sz="1100" dirty="0" smtClean="0"/>
                <a:t>\cd</a:t>
              </a:r>
              <a:endParaRPr lang="en-US" sz="11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79776" y="1499178"/>
              <a:ext cx="609600" cy="1772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7388035" y="3761496"/>
            <a:ext cx="7620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930835" y="3990096"/>
            <a:ext cx="1752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6930835" y="3456696"/>
            <a:ext cx="1752600" cy="152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6912032" y="3401278"/>
            <a:ext cx="406294" cy="545165"/>
          </a:xfrm>
          <a:custGeom>
            <a:avLst/>
            <a:gdLst>
              <a:gd name="connsiteX0" fmla="*/ 0 w 406294"/>
              <a:gd name="connsiteY0" fmla="*/ 0 h 545165"/>
              <a:gd name="connsiteX1" fmla="*/ 350322 w 406294"/>
              <a:gd name="connsiteY1" fmla="*/ 41563 h 545165"/>
              <a:gd name="connsiteX2" fmla="*/ 397824 w 406294"/>
              <a:gd name="connsiteY2" fmla="*/ 166254 h 545165"/>
              <a:gd name="connsiteX3" fmla="*/ 397824 w 406294"/>
              <a:gd name="connsiteY3" fmla="*/ 403761 h 545165"/>
              <a:gd name="connsiteX4" fmla="*/ 374073 w 406294"/>
              <a:gd name="connsiteY4" fmla="*/ 534389 h 545165"/>
              <a:gd name="connsiteX5" fmla="*/ 53439 w 406294"/>
              <a:gd name="connsiteY5" fmla="*/ 528452 h 54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294" h="545165">
                <a:moveTo>
                  <a:pt x="0" y="0"/>
                </a:moveTo>
                <a:cubicBezTo>
                  <a:pt x="142009" y="6927"/>
                  <a:pt x="284018" y="13854"/>
                  <a:pt x="350322" y="41563"/>
                </a:cubicBezTo>
                <a:cubicBezTo>
                  <a:pt x="416626" y="69272"/>
                  <a:pt x="389907" y="105888"/>
                  <a:pt x="397824" y="166254"/>
                </a:cubicBezTo>
                <a:cubicBezTo>
                  <a:pt x="405741" y="226620"/>
                  <a:pt x="401783" y="342405"/>
                  <a:pt x="397824" y="403761"/>
                </a:cubicBezTo>
                <a:cubicBezTo>
                  <a:pt x="393866" y="465117"/>
                  <a:pt x="431470" y="513607"/>
                  <a:pt x="374073" y="534389"/>
                </a:cubicBezTo>
                <a:cubicBezTo>
                  <a:pt x="316676" y="555171"/>
                  <a:pt x="185057" y="541811"/>
                  <a:pt x="53439" y="52845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8290473" y="3396660"/>
            <a:ext cx="385045" cy="533070"/>
          </a:xfrm>
          <a:custGeom>
            <a:avLst/>
            <a:gdLst>
              <a:gd name="connsiteX0" fmla="*/ 385045 w 385045"/>
              <a:gd name="connsiteY0" fmla="*/ 10555 h 533070"/>
              <a:gd name="connsiteX1" fmla="*/ 135663 w 385045"/>
              <a:gd name="connsiteY1" fmla="*/ 4618 h 533070"/>
              <a:gd name="connsiteX2" fmla="*/ 5035 w 385045"/>
              <a:gd name="connsiteY2" fmla="*/ 69932 h 533070"/>
              <a:gd name="connsiteX3" fmla="*/ 28785 w 385045"/>
              <a:gd name="connsiteY3" fmla="*/ 212436 h 533070"/>
              <a:gd name="connsiteX4" fmla="*/ 46598 w 385045"/>
              <a:gd name="connsiteY4" fmla="*/ 390566 h 533070"/>
              <a:gd name="connsiteX5" fmla="*/ 46598 w 385045"/>
              <a:gd name="connsiteY5" fmla="*/ 509319 h 533070"/>
              <a:gd name="connsiteX6" fmla="*/ 195040 w 385045"/>
              <a:gd name="connsiteY6" fmla="*/ 527132 h 533070"/>
              <a:gd name="connsiteX7" fmla="*/ 355357 w 385045"/>
              <a:gd name="connsiteY7" fmla="*/ 533070 h 53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045" h="533070">
                <a:moveTo>
                  <a:pt x="385045" y="10555"/>
                </a:moveTo>
                <a:cubicBezTo>
                  <a:pt x="292021" y="2638"/>
                  <a:pt x="198998" y="-5278"/>
                  <a:pt x="135663" y="4618"/>
                </a:cubicBezTo>
                <a:cubicBezTo>
                  <a:pt x="72328" y="14514"/>
                  <a:pt x="22848" y="35296"/>
                  <a:pt x="5035" y="69932"/>
                </a:cubicBezTo>
                <a:cubicBezTo>
                  <a:pt x="-12778" y="104568"/>
                  <a:pt x="21858" y="158997"/>
                  <a:pt x="28785" y="212436"/>
                </a:cubicBezTo>
                <a:cubicBezTo>
                  <a:pt x="35712" y="265875"/>
                  <a:pt x="43629" y="341086"/>
                  <a:pt x="46598" y="390566"/>
                </a:cubicBezTo>
                <a:cubicBezTo>
                  <a:pt x="49567" y="440046"/>
                  <a:pt x="21858" y="486558"/>
                  <a:pt x="46598" y="509319"/>
                </a:cubicBezTo>
                <a:cubicBezTo>
                  <a:pt x="71338" y="532080"/>
                  <a:pt x="143580" y="523173"/>
                  <a:pt x="195040" y="527132"/>
                </a:cubicBezTo>
                <a:cubicBezTo>
                  <a:pt x="246500" y="531091"/>
                  <a:pt x="300928" y="532080"/>
                  <a:pt x="355357" y="53307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6250164" y="4371096"/>
            <a:ext cx="822853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566599" y="4750187"/>
            <a:ext cx="155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Solution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7921435" y="2618496"/>
            <a:ext cx="228600" cy="1311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146745" y="2241806"/>
            <a:ext cx="155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Solution </a:t>
            </a:r>
            <a:r>
              <a:rPr lang="en-US" sz="2000" dirty="0" err="1" smtClean="0">
                <a:solidFill>
                  <a:srgbClr val="FF0000"/>
                </a:solidFill>
              </a:rPr>
              <a:t>bd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38979" y="3660954"/>
            <a:ext cx="1204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7080171" y="3366083"/>
            <a:ext cx="12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7519441" y="3377519"/>
            <a:ext cx="12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7915279" y="3366082"/>
            <a:ext cx="12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8422767" y="3356170"/>
            <a:ext cx="12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8403862" y="3656045"/>
            <a:ext cx="12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828536" y="2592161"/>
            <a:ext cx="583863" cy="773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3828536" y="3325079"/>
            <a:ext cx="406294" cy="545165"/>
          </a:xfrm>
          <a:custGeom>
            <a:avLst/>
            <a:gdLst>
              <a:gd name="connsiteX0" fmla="*/ 0 w 406294"/>
              <a:gd name="connsiteY0" fmla="*/ 0 h 545165"/>
              <a:gd name="connsiteX1" fmla="*/ 350322 w 406294"/>
              <a:gd name="connsiteY1" fmla="*/ 41563 h 545165"/>
              <a:gd name="connsiteX2" fmla="*/ 397824 w 406294"/>
              <a:gd name="connsiteY2" fmla="*/ 166254 h 545165"/>
              <a:gd name="connsiteX3" fmla="*/ 397824 w 406294"/>
              <a:gd name="connsiteY3" fmla="*/ 403761 h 545165"/>
              <a:gd name="connsiteX4" fmla="*/ 374073 w 406294"/>
              <a:gd name="connsiteY4" fmla="*/ 534389 h 545165"/>
              <a:gd name="connsiteX5" fmla="*/ 53439 w 406294"/>
              <a:gd name="connsiteY5" fmla="*/ 528452 h 54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294" h="545165">
                <a:moveTo>
                  <a:pt x="0" y="0"/>
                </a:moveTo>
                <a:cubicBezTo>
                  <a:pt x="142009" y="6927"/>
                  <a:pt x="284018" y="13854"/>
                  <a:pt x="350322" y="41563"/>
                </a:cubicBezTo>
                <a:cubicBezTo>
                  <a:pt x="416626" y="69272"/>
                  <a:pt x="389907" y="105888"/>
                  <a:pt x="397824" y="166254"/>
                </a:cubicBezTo>
                <a:cubicBezTo>
                  <a:pt x="405741" y="226620"/>
                  <a:pt x="401783" y="342405"/>
                  <a:pt x="397824" y="403761"/>
                </a:cubicBezTo>
                <a:cubicBezTo>
                  <a:pt x="393866" y="465117"/>
                  <a:pt x="431470" y="513607"/>
                  <a:pt x="374073" y="534389"/>
                </a:cubicBezTo>
                <a:cubicBezTo>
                  <a:pt x="316676" y="555171"/>
                  <a:pt x="185057" y="541811"/>
                  <a:pt x="53439" y="528452"/>
                </a:cubicBezTo>
              </a:path>
            </a:pathLst>
          </a:cu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147941" y="2250482"/>
            <a:ext cx="1398911" cy="1434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057846" y="1850372"/>
            <a:ext cx="1017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(</a:t>
            </a:r>
            <a:r>
              <a:rPr lang="en-US" sz="2000" b="1" dirty="0" err="1" smtClean="0">
                <a:solidFill>
                  <a:srgbClr val="FF0000"/>
                </a:solidFill>
              </a:rPr>
              <a:t>a+d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336" name="Rectangle 14335"/>
          <p:cNvSpPr/>
          <p:nvPr/>
        </p:nvSpPr>
        <p:spPr>
          <a:xfrm>
            <a:off x="4330869" y="3595244"/>
            <a:ext cx="330607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730026" y="3602889"/>
            <a:ext cx="330607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872535" y="3876682"/>
            <a:ext cx="330607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355542" y="3907689"/>
            <a:ext cx="330607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734991" y="3913896"/>
            <a:ext cx="330607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206977" y="3903520"/>
            <a:ext cx="330607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886408" y="4147144"/>
            <a:ext cx="330607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369415" y="4181482"/>
            <a:ext cx="330607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734991" y="4181482"/>
            <a:ext cx="330607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234195" y="4167287"/>
            <a:ext cx="330607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7" name="TextBox 14336"/>
          <p:cNvSpPr txBox="1"/>
          <p:nvPr/>
        </p:nvSpPr>
        <p:spPr>
          <a:xfrm>
            <a:off x="5929570" y="5135238"/>
            <a:ext cx="317974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Finding solution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we want to exclude all included in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dirty="0" smtClean="0"/>
              <a:t>,</a:t>
            </a:r>
          </a:p>
          <a:p>
            <a:r>
              <a:rPr lang="en-US" dirty="0" smtClean="0"/>
              <a:t>such as </a:t>
            </a:r>
            <a:r>
              <a:rPr lang="en-US" b="1" dirty="0" err="1" smtClean="0">
                <a:solidFill>
                  <a:srgbClr val="FF0000"/>
                </a:solidFill>
              </a:rPr>
              <a:t>ab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ac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abc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abcd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341" name="TextBox 14340"/>
          <p:cNvSpPr txBox="1"/>
          <p:nvPr/>
        </p:nvSpPr>
        <p:spPr>
          <a:xfrm>
            <a:off x="5104048" y="6285027"/>
            <a:ext cx="4029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 of modifying oracles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2" name="Down Arrow 14341"/>
          <p:cNvSpPr/>
          <p:nvPr/>
        </p:nvSpPr>
        <p:spPr>
          <a:xfrm>
            <a:off x="7769035" y="4371096"/>
            <a:ext cx="381000" cy="7215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Grover Oracle for all solutions to this problem</a:t>
            </a:r>
            <a:endParaRPr lang="en-US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4" t="21043" r="29722" b="50723"/>
          <a:stretch/>
        </p:blipFill>
        <p:spPr bwMode="auto">
          <a:xfrm>
            <a:off x="887504" y="1998499"/>
            <a:ext cx="3608295" cy="453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30904" y="4502411"/>
            <a:ext cx="2604246" cy="95410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en-IN" sz="2800" i="1" dirty="0"/>
              <a:t>(</a:t>
            </a:r>
            <a:r>
              <a:rPr lang="en-IN" sz="2800" i="1" dirty="0" err="1"/>
              <a:t>a+b</a:t>
            </a:r>
            <a:r>
              <a:rPr lang="en-IN" sz="2800" i="1" dirty="0" smtClean="0"/>
              <a:t>).(</a:t>
            </a:r>
            <a:r>
              <a:rPr lang="en-IN" sz="2800" i="1" dirty="0" err="1"/>
              <a:t>a+d</a:t>
            </a:r>
            <a:r>
              <a:rPr lang="en-IN" sz="2800" i="1" dirty="0" smtClean="0"/>
              <a:t>)</a:t>
            </a:r>
            <a:r>
              <a:rPr lang="en-US" sz="2800" dirty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 0 = </a:t>
            </a:r>
            <a:r>
              <a:rPr lang="en-IN" sz="2800" i="1" dirty="0" smtClean="0"/>
              <a:t> </a:t>
            </a:r>
            <a:r>
              <a:rPr lang="en-IN" sz="2800" i="1" dirty="0"/>
              <a:t>(</a:t>
            </a:r>
            <a:r>
              <a:rPr lang="en-IN" sz="2800" i="1" dirty="0" err="1"/>
              <a:t>a+b</a:t>
            </a:r>
            <a:r>
              <a:rPr lang="en-IN" sz="2800" i="1" dirty="0"/>
              <a:t>).(</a:t>
            </a:r>
            <a:r>
              <a:rPr lang="en-IN" sz="2800" i="1" dirty="0" err="1"/>
              <a:t>a+d</a:t>
            </a:r>
            <a:r>
              <a:rPr lang="en-IN" sz="2800" i="1" dirty="0"/>
              <a:t>)</a:t>
            </a:r>
            <a:r>
              <a:rPr lang="en-US" sz="2800" dirty="0">
                <a:sym typeface="Symbol"/>
              </a:rPr>
              <a:t>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303299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2888074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22730" y="3382857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22730" y="391763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502411"/>
            <a:ext cx="284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5162861"/>
            <a:ext cx="284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5754353"/>
            <a:ext cx="284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030504" y="12192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64122" y="1295400"/>
            <a:ext cx="3473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2"/>
          </p:cNvCxnSpPr>
          <p:nvPr/>
        </p:nvCxnSpPr>
        <p:spPr>
          <a:xfrm flipH="1">
            <a:off x="2030504" y="1803975"/>
            <a:ext cx="190500" cy="791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73504" y="990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 b </a:t>
            </a:r>
            <a:r>
              <a:rPr lang="en-US" sz="3200" dirty="0" smtClean="0">
                <a:sym typeface="Symbol"/>
              </a:rPr>
              <a:t> 0</a:t>
            </a:r>
            <a:endParaRPr lang="en-US" sz="32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173504" y="1143000"/>
            <a:ext cx="3473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20886" y="995082"/>
            <a:ext cx="3473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878104" y="1511587"/>
            <a:ext cx="1816473" cy="32524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230904" y="2118633"/>
            <a:ext cx="1063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dirty="0"/>
              <a:t>(</a:t>
            </a:r>
            <a:r>
              <a:rPr lang="en-IN" sz="3200" dirty="0" err="1"/>
              <a:t>a+b</a:t>
            </a:r>
            <a:r>
              <a:rPr lang="en-IN" sz="3200" dirty="0" smtClean="0"/>
              <a:t>)</a:t>
            </a:r>
            <a:endParaRPr lang="en-US" sz="32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411504" y="2595686"/>
            <a:ext cx="2971800" cy="2168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24498" y="3180461"/>
            <a:ext cx="1053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dirty="0"/>
              <a:t>(</a:t>
            </a:r>
            <a:r>
              <a:rPr lang="en-IN" sz="3200" dirty="0" err="1" smtClean="0"/>
              <a:t>a+d</a:t>
            </a:r>
            <a:r>
              <a:rPr lang="en-IN" sz="3200" dirty="0" smtClean="0"/>
              <a:t>)</a:t>
            </a:r>
            <a:endParaRPr lang="en-US" sz="32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3694577" y="3679853"/>
            <a:ext cx="1917327" cy="1654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36" name="Straight Arrow Connector 14335"/>
          <p:cNvCxnSpPr/>
          <p:nvPr/>
        </p:nvCxnSpPr>
        <p:spPr>
          <a:xfrm flipH="1">
            <a:off x="4559668" y="5312234"/>
            <a:ext cx="604558" cy="681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7" name="TextBox 14336"/>
          <p:cNvSpPr txBox="1"/>
          <p:nvPr/>
        </p:nvSpPr>
        <p:spPr>
          <a:xfrm>
            <a:off x="5257798" y="5815908"/>
            <a:ext cx="3760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oracle would find all solutions to problem but </a:t>
            </a:r>
            <a:r>
              <a:rPr lang="en-US" dirty="0" smtClean="0">
                <a:solidFill>
                  <a:srgbClr val="FF0000"/>
                </a:solidFill>
              </a:rPr>
              <a:t>most of them would be non-minimal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3746" y="822974"/>
            <a:ext cx="2667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Use De Morgan Rule</a:t>
            </a:r>
            <a:endParaRPr lang="en-US" i="1" dirty="0"/>
          </a:p>
        </p:txBody>
      </p:sp>
      <p:sp>
        <p:nvSpPr>
          <p:cNvPr id="6" name="Right Arrow 5"/>
          <p:cNvSpPr/>
          <p:nvPr/>
        </p:nvSpPr>
        <p:spPr>
          <a:xfrm rot="10501040">
            <a:off x="4485127" y="6016598"/>
            <a:ext cx="786654" cy="201331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83506" y="1905529"/>
            <a:ext cx="1550894" cy="175432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= 1000</a:t>
            </a:r>
          </a:p>
          <a:p>
            <a:r>
              <a:rPr lang="en-US" dirty="0" smtClean="0"/>
              <a:t>b = 0100</a:t>
            </a:r>
          </a:p>
          <a:p>
            <a:r>
              <a:rPr lang="en-US" dirty="0" smtClean="0"/>
              <a:t>c = 0010</a:t>
            </a:r>
          </a:p>
          <a:p>
            <a:r>
              <a:rPr lang="en-US" dirty="0" smtClean="0"/>
              <a:t>d = 0001</a:t>
            </a:r>
          </a:p>
          <a:p>
            <a:r>
              <a:rPr lang="en-US" dirty="0" err="1" smtClean="0"/>
              <a:t>ab</a:t>
            </a:r>
            <a:r>
              <a:rPr lang="en-US" dirty="0" smtClean="0"/>
              <a:t> = 1100</a:t>
            </a:r>
          </a:p>
          <a:p>
            <a:r>
              <a:rPr lang="en-US" dirty="0" err="1" smtClean="0"/>
              <a:t>acd</a:t>
            </a:r>
            <a:r>
              <a:rPr lang="en-US" dirty="0" smtClean="0"/>
              <a:t> = 1011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26565" y="1511587"/>
            <a:ext cx="16002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ENCODING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/>
              <a:t>First Grover Oracle for this problem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29" t="19556" r="17500" b="22845"/>
          <a:stretch/>
        </p:blipFill>
        <p:spPr bwMode="auto">
          <a:xfrm>
            <a:off x="3688976" y="762000"/>
            <a:ext cx="3354234" cy="592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0" t="19556" r="29697" b="22845"/>
          <a:stretch/>
        </p:blipFill>
        <p:spPr bwMode="auto">
          <a:xfrm>
            <a:off x="-152400" y="762000"/>
            <a:ext cx="3841376" cy="592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259541" y="5392271"/>
            <a:ext cx="685800" cy="5334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8953" y="5215235"/>
            <a:ext cx="1134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Set threshold to 1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546760" y="1587788"/>
            <a:ext cx="2514600" cy="1688811"/>
            <a:chOff x="6172200" y="914401"/>
            <a:chExt cx="3937710" cy="29718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29" t="24533" r="18372" b="9725"/>
            <a:stretch/>
          </p:blipFill>
          <p:spPr bwMode="auto">
            <a:xfrm>
              <a:off x="6172200" y="914401"/>
              <a:ext cx="3937710" cy="297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270810" y="1099067"/>
              <a:ext cx="838200" cy="4603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/>
                <a:t>ab</a:t>
              </a:r>
              <a:r>
                <a:rPr lang="en-US" sz="1100" dirty="0" smtClean="0"/>
                <a:t>\cd</a:t>
              </a:r>
              <a:endParaRPr lang="en-US" sz="11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79776" y="1499178"/>
              <a:ext cx="609600" cy="1772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7696200" y="2438400"/>
            <a:ext cx="7620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39000" y="2667000"/>
            <a:ext cx="1752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239000" y="2133600"/>
            <a:ext cx="1752600" cy="152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220197" y="2078182"/>
            <a:ext cx="406294" cy="545165"/>
          </a:xfrm>
          <a:custGeom>
            <a:avLst/>
            <a:gdLst>
              <a:gd name="connsiteX0" fmla="*/ 0 w 406294"/>
              <a:gd name="connsiteY0" fmla="*/ 0 h 545165"/>
              <a:gd name="connsiteX1" fmla="*/ 350322 w 406294"/>
              <a:gd name="connsiteY1" fmla="*/ 41563 h 545165"/>
              <a:gd name="connsiteX2" fmla="*/ 397824 w 406294"/>
              <a:gd name="connsiteY2" fmla="*/ 166254 h 545165"/>
              <a:gd name="connsiteX3" fmla="*/ 397824 w 406294"/>
              <a:gd name="connsiteY3" fmla="*/ 403761 h 545165"/>
              <a:gd name="connsiteX4" fmla="*/ 374073 w 406294"/>
              <a:gd name="connsiteY4" fmla="*/ 534389 h 545165"/>
              <a:gd name="connsiteX5" fmla="*/ 53439 w 406294"/>
              <a:gd name="connsiteY5" fmla="*/ 528452 h 54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294" h="545165">
                <a:moveTo>
                  <a:pt x="0" y="0"/>
                </a:moveTo>
                <a:cubicBezTo>
                  <a:pt x="142009" y="6927"/>
                  <a:pt x="284018" y="13854"/>
                  <a:pt x="350322" y="41563"/>
                </a:cubicBezTo>
                <a:cubicBezTo>
                  <a:pt x="416626" y="69272"/>
                  <a:pt x="389907" y="105888"/>
                  <a:pt x="397824" y="166254"/>
                </a:cubicBezTo>
                <a:cubicBezTo>
                  <a:pt x="405741" y="226620"/>
                  <a:pt x="401783" y="342405"/>
                  <a:pt x="397824" y="403761"/>
                </a:cubicBezTo>
                <a:cubicBezTo>
                  <a:pt x="393866" y="465117"/>
                  <a:pt x="431470" y="513607"/>
                  <a:pt x="374073" y="534389"/>
                </a:cubicBezTo>
                <a:cubicBezTo>
                  <a:pt x="316676" y="555171"/>
                  <a:pt x="185057" y="541811"/>
                  <a:pt x="53439" y="52845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598638" y="2073564"/>
            <a:ext cx="385045" cy="533070"/>
          </a:xfrm>
          <a:custGeom>
            <a:avLst/>
            <a:gdLst>
              <a:gd name="connsiteX0" fmla="*/ 385045 w 385045"/>
              <a:gd name="connsiteY0" fmla="*/ 10555 h 533070"/>
              <a:gd name="connsiteX1" fmla="*/ 135663 w 385045"/>
              <a:gd name="connsiteY1" fmla="*/ 4618 h 533070"/>
              <a:gd name="connsiteX2" fmla="*/ 5035 w 385045"/>
              <a:gd name="connsiteY2" fmla="*/ 69932 h 533070"/>
              <a:gd name="connsiteX3" fmla="*/ 28785 w 385045"/>
              <a:gd name="connsiteY3" fmla="*/ 212436 h 533070"/>
              <a:gd name="connsiteX4" fmla="*/ 46598 w 385045"/>
              <a:gd name="connsiteY4" fmla="*/ 390566 h 533070"/>
              <a:gd name="connsiteX5" fmla="*/ 46598 w 385045"/>
              <a:gd name="connsiteY5" fmla="*/ 509319 h 533070"/>
              <a:gd name="connsiteX6" fmla="*/ 195040 w 385045"/>
              <a:gd name="connsiteY6" fmla="*/ 527132 h 533070"/>
              <a:gd name="connsiteX7" fmla="*/ 355357 w 385045"/>
              <a:gd name="connsiteY7" fmla="*/ 533070 h 53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045" h="533070">
                <a:moveTo>
                  <a:pt x="385045" y="10555"/>
                </a:moveTo>
                <a:cubicBezTo>
                  <a:pt x="292021" y="2638"/>
                  <a:pt x="198998" y="-5278"/>
                  <a:pt x="135663" y="4618"/>
                </a:cubicBezTo>
                <a:cubicBezTo>
                  <a:pt x="72328" y="14514"/>
                  <a:pt x="22848" y="35296"/>
                  <a:pt x="5035" y="69932"/>
                </a:cubicBezTo>
                <a:cubicBezTo>
                  <a:pt x="-12778" y="104568"/>
                  <a:pt x="21858" y="158997"/>
                  <a:pt x="28785" y="212436"/>
                </a:cubicBezTo>
                <a:cubicBezTo>
                  <a:pt x="35712" y="265875"/>
                  <a:pt x="43629" y="341086"/>
                  <a:pt x="46598" y="390566"/>
                </a:cubicBezTo>
                <a:cubicBezTo>
                  <a:pt x="49567" y="440046"/>
                  <a:pt x="21858" y="486558"/>
                  <a:pt x="46598" y="509319"/>
                </a:cubicBezTo>
                <a:cubicBezTo>
                  <a:pt x="71338" y="532080"/>
                  <a:pt x="143580" y="523173"/>
                  <a:pt x="195040" y="527132"/>
                </a:cubicBezTo>
                <a:cubicBezTo>
                  <a:pt x="246500" y="531091"/>
                  <a:pt x="300928" y="532080"/>
                  <a:pt x="355357" y="53307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239000" y="31242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53319" y="3429000"/>
            <a:ext cx="155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Solution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8229600" y="1295400"/>
            <a:ext cx="228600" cy="1311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454910" y="918710"/>
            <a:ext cx="155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Solution </a:t>
            </a:r>
            <a:r>
              <a:rPr lang="en-US" sz="2000" dirty="0" err="1" smtClean="0">
                <a:solidFill>
                  <a:srgbClr val="FF0000"/>
                </a:solidFill>
              </a:rPr>
              <a:t>bd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20197" y="4114800"/>
            <a:ext cx="1570963" cy="1692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find solution </a:t>
            </a:r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with the cost of  1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347144" y="2337858"/>
            <a:ext cx="1204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388336" y="2042987"/>
            <a:ext cx="12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827606" y="2054423"/>
            <a:ext cx="12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8223444" y="2042986"/>
            <a:ext cx="12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8730932" y="2033074"/>
            <a:ext cx="12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8712027" y="2332949"/>
            <a:ext cx="12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3" name="Rounded Rectangle 2"/>
          <p:cNvSpPr/>
          <p:nvPr/>
        </p:nvSpPr>
        <p:spPr>
          <a:xfrm>
            <a:off x="5105400" y="762000"/>
            <a:ext cx="1504332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Controlled adder of 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953000" y="1295400"/>
            <a:ext cx="762000" cy="3276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77367" y="6138566"/>
            <a:ext cx="2114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Final oracle output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/>
              <a:t>First Grover Oracle for this problem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29" t="19556" r="17500" b="22845"/>
          <a:stretch/>
        </p:blipFill>
        <p:spPr bwMode="auto">
          <a:xfrm>
            <a:off x="3688976" y="762000"/>
            <a:ext cx="3354234" cy="592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0" t="19556" r="29697" b="22845"/>
          <a:stretch/>
        </p:blipFill>
        <p:spPr bwMode="auto">
          <a:xfrm>
            <a:off x="-152400" y="762000"/>
            <a:ext cx="3841376" cy="592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259541" y="5392271"/>
            <a:ext cx="685800" cy="5334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8953" y="5215235"/>
            <a:ext cx="1134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Set threshold to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34298" y="3984129"/>
            <a:ext cx="2409702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We find solution a with the cost of  1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We remove all solutions included in a, such as </a:t>
            </a:r>
            <a:r>
              <a:rPr lang="en-US" dirty="0" err="1"/>
              <a:t>ab</a:t>
            </a:r>
            <a:r>
              <a:rPr lang="en-US" dirty="0"/>
              <a:t>, ac, </a:t>
            </a:r>
            <a:r>
              <a:rPr lang="en-US" dirty="0" err="1"/>
              <a:t>abc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546760" y="1587788"/>
            <a:ext cx="2514600" cy="1688811"/>
            <a:chOff x="6172200" y="914401"/>
            <a:chExt cx="3937710" cy="297180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29" t="24533" r="18372" b="9725"/>
            <a:stretch/>
          </p:blipFill>
          <p:spPr bwMode="auto">
            <a:xfrm>
              <a:off x="6172200" y="914401"/>
              <a:ext cx="3937710" cy="297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6270810" y="1099067"/>
              <a:ext cx="838200" cy="4603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/>
                <a:t>ab</a:t>
              </a:r>
              <a:r>
                <a:rPr lang="en-US" sz="1100" dirty="0" smtClean="0"/>
                <a:t>\cd</a:t>
              </a:r>
              <a:endParaRPr lang="en-US" sz="11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79776" y="1499178"/>
              <a:ext cx="609600" cy="1772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7696200" y="2438400"/>
            <a:ext cx="7620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239000" y="2667000"/>
            <a:ext cx="1752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7239000" y="2133600"/>
            <a:ext cx="1752600" cy="152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220197" y="2078182"/>
            <a:ext cx="406294" cy="545165"/>
          </a:xfrm>
          <a:custGeom>
            <a:avLst/>
            <a:gdLst>
              <a:gd name="connsiteX0" fmla="*/ 0 w 406294"/>
              <a:gd name="connsiteY0" fmla="*/ 0 h 545165"/>
              <a:gd name="connsiteX1" fmla="*/ 350322 w 406294"/>
              <a:gd name="connsiteY1" fmla="*/ 41563 h 545165"/>
              <a:gd name="connsiteX2" fmla="*/ 397824 w 406294"/>
              <a:gd name="connsiteY2" fmla="*/ 166254 h 545165"/>
              <a:gd name="connsiteX3" fmla="*/ 397824 w 406294"/>
              <a:gd name="connsiteY3" fmla="*/ 403761 h 545165"/>
              <a:gd name="connsiteX4" fmla="*/ 374073 w 406294"/>
              <a:gd name="connsiteY4" fmla="*/ 534389 h 545165"/>
              <a:gd name="connsiteX5" fmla="*/ 53439 w 406294"/>
              <a:gd name="connsiteY5" fmla="*/ 528452 h 54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294" h="545165">
                <a:moveTo>
                  <a:pt x="0" y="0"/>
                </a:moveTo>
                <a:cubicBezTo>
                  <a:pt x="142009" y="6927"/>
                  <a:pt x="284018" y="13854"/>
                  <a:pt x="350322" y="41563"/>
                </a:cubicBezTo>
                <a:cubicBezTo>
                  <a:pt x="416626" y="69272"/>
                  <a:pt x="389907" y="105888"/>
                  <a:pt x="397824" y="166254"/>
                </a:cubicBezTo>
                <a:cubicBezTo>
                  <a:pt x="405741" y="226620"/>
                  <a:pt x="401783" y="342405"/>
                  <a:pt x="397824" y="403761"/>
                </a:cubicBezTo>
                <a:cubicBezTo>
                  <a:pt x="393866" y="465117"/>
                  <a:pt x="431470" y="513607"/>
                  <a:pt x="374073" y="534389"/>
                </a:cubicBezTo>
                <a:cubicBezTo>
                  <a:pt x="316676" y="555171"/>
                  <a:pt x="185057" y="541811"/>
                  <a:pt x="53439" y="52845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8598638" y="2073564"/>
            <a:ext cx="385045" cy="533070"/>
          </a:xfrm>
          <a:custGeom>
            <a:avLst/>
            <a:gdLst>
              <a:gd name="connsiteX0" fmla="*/ 385045 w 385045"/>
              <a:gd name="connsiteY0" fmla="*/ 10555 h 533070"/>
              <a:gd name="connsiteX1" fmla="*/ 135663 w 385045"/>
              <a:gd name="connsiteY1" fmla="*/ 4618 h 533070"/>
              <a:gd name="connsiteX2" fmla="*/ 5035 w 385045"/>
              <a:gd name="connsiteY2" fmla="*/ 69932 h 533070"/>
              <a:gd name="connsiteX3" fmla="*/ 28785 w 385045"/>
              <a:gd name="connsiteY3" fmla="*/ 212436 h 533070"/>
              <a:gd name="connsiteX4" fmla="*/ 46598 w 385045"/>
              <a:gd name="connsiteY4" fmla="*/ 390566 h 533070"/>
              <a:gd name="connsiteX5" fmla="*/ 46598 w 385045"/>
              <a:gd name="connsiteY5" fmla="*/ 509319 h 533070"/>
              <a:gd name="connsiteX6" fmla="*/ 195040 w 385045"/>
              <a:gd name="connsiteY6" fmla="*/ 527132 h 533070"/>
              <a:gd name="connsiteX7" fmla="*/ 355357 w 385045"/>
              <a:gd name="connsiteY7" fmla="*/ 533070 h 53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045" h="533070">
                <a:moveTo>
                  <a:pt x="385045" y="10555"/>
                </a:moveTo>
                <a:cubicBezTo>
                  <a:pt x="292021" y="2638"/>
                  <a:pt x="198998" y="-5278"/>
                  <a:pt x="135663" y="4618"/>
                </a:cubicBezTo>
                <a:cubicBezTo>
                  <a:pt x="72328" y="14514"/>
                  <a:pt x="22848" y="35296"/>
                  <a:pt x="5035" y="69932"/>
                </a:cubicBezTo>
                <a:cubicBezTo>
                  <a:pt x="-12778" y="104568"/>
                  <a:pt x="21858" y="158997"/>
                  <a:pt x="28785" y="212436"/>
                </a:cubicBezTo>
                <a:cubicBezTo>
                  <a:pt x="35712" y="265875"/>
                  <a:pt x="43629" y="341086"/>
                  <a:pt x="46598" y="390566"/>
                </a:cubicBezTo>
                <a:cubicBezTo>
                  <a:pt x="49567" y="440046"/>
                  <a:pt x="21858" y="486558"/>
                  <a:pt x="46598" y="509319"/>
                </a:cubicBezTo>
                <a:cubicBezTo>
                  <a:pt x="71338" y="532080"/>
                  <a:pt x="143580" y="523173"/>
                  <a:pt x="195040" y="527132"/>
                </a:cubicBezTo>
                <a:cubicBezTo>
                  <a:pt x="246500" y="531091"/>
                  <a:pt x="300928" y="532080"/>
                  <a:pt x="355357" y="53307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239000" y="31242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53319" y="3429000"/>
            <a:ext cx="15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Solution a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8229600" y="1295400"/>
            <a:ext cx="228600" cy="1311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454910" y="918710"/>
            <a:ext cx="15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Solution </a:t>
            </a:r>
            <a:r>
              <a:rPr lang="en-US" dirty="0" err="1" smtClean="0"/>
              <a:t>bd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347144" y="2337858"/>
            <a:ext cx="1204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7388336" y="2042987"/>
            <a:ext cx="12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7827606" y="2054423"/>
            <a:ext cx="12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8223444" y="2042986"/>
            <a:ext cx="12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8730932" y="2033074"/>
            <a:ext cx="12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8712027" y="2332949"/>
            <a:ext cx="12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347144" y="2645635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0    0    0    0</a:t>
            </a:r>
          </a:p>
          <a:p>
            <a:r>
              <a:rPr lang="en-US" sz="2000" dirty="0" smtClean="0"/>
              <a:t>0    0    0    0</a:t>
            </a:r>
            <a:endParaRPr lang="en-US" sz="2000" dirty="0"/>
          </a:p>
        </p:txBody>
      </p:sp>
      <p:sp>
        <p:nvSpPr>
          <p:cNvPr id="4" name="Down Arrow 3"/>
          <p:cNvSpPr/>
          <p:nvPr/>
        </p:nvSpPr>
        <p:spPr>
          <a:xfrm rot="19673652">
            <a:off x="6205256" y="845388"/>
            <a:ext cx="820402" cy="930730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77367" y="6138566"/>
            <a:ext cx="2114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Final oracle output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/>
              <a:t>Second Grover Oracle for this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0" t="19556" r="17500" b="22845"/>
          <a:stretch/>
        </p:blipFill>
        <p:spPr bwMode="auto">
          <a:xfrm>
            <a:off x="-990600" y="895902"/>
            <a:ext cx="8302752" cy="592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0" t="19556" r="28383" b="22845"/>
          <a:stretch/>
        </p:blipFill>
        <p:spPr bwMode="auto">
          <a:xfrm>
            <a:off x="-609600" y="896112"/>
            <a:ext cx="4322064" cy="592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858768"/>
            <a:ext cx="609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|1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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744" y="4689765"/>
            <a:ext cx="2667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remove solution a from the set of solutions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743200" y="4228100"/>
            <a:ext cx="542544" cy="46166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55264" y="4274266"/>
            <a:ext cx="914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Block B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553200" y="1587789"/>
            <a:ext cx="2514600" cy="1688811"/>
            <a:chOff x="6172200" y="914401"/>
            <a:chExt cx="3937710" cy="29718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29" t="24533" r="18372" b="9725"/>
            <a:stretch/>
          </p:blipFill>
          <p:spPr bwMode="auto">
            <a:xfrm>
              <a:off x="6172200" y="914401"/>
              <a:ext cx="3937710" cy="297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270810" y="1099067"/>
              <a:ext cx="838200" cy="4603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/>
                <a:t>ab</a:t>
              </a:r>
              <a:r>
                <a:rPr lang="en-US" sz="1100" dirty="0" smtClean="0"/>
                <a:t>\cd</a:t>
              </a:r>
              <a:endParaRPr lang="en-US" sz="11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79776" y="1499178"/>
              <a:ext cx="609600" cy="1772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239000" y="2667000"/>
            <a:ext cx="1752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239000" y="2133600"/>
            <a:ext cx="1752600" cy="152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220197" y="2078182"/>
            <a:ext cx="406294" cy="545165"/>
          </a:xfrm>
          <a:custGeom>
            <a:avLst/>
            <a:gdLst>
              <a:gd name="connsiteX0" fmla="*/ 0 w 406294"/>
              <a:gd name="connsiteY0" fmla="*/ 0 h 545165"/>
              <a:gd name="connsiteX1" fmla="*/ 350322 w 406294"/>
              <a:gd name="connsiteY1" fmla="*/ 41563 h 545165"/>
              <a:gd name="connsiteX2" fmla="*/ 397824 w 406294"/>
              <a:gd name="connsiteY2" fmla="*/ 166254 h 545165"/>
              <a:gd name="connsiteX3" fmla="*/ 397824 w 406294"/>
              <a:gd name="connsiteY3" fmla="*/ 403761 h 545165"/>
              <a:gd name="connsiteX4" fmla="*/ 374073 w 406294"/>
              <a:gd name="connsiteY4" fmla="*/ 534389 h 545165"/>
              <a:gd name="connsiteX5" fmla="*/ 53439 w 406294"/>
              <a:gd name="connsiteY5" fmla="*/ 528452 h 54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294" h="545165">
                <a:moveTo>
                  <a:pt x="0" y="0"/>
                </a:moveTo>
                <a:cubicBezTo>
                  <a:pt x="142009" y="6927"/>
                  <a:pt x="284018" y="13854"/>
                  <a:pt x="350322" y="41563"/>
                </a:cubicBezTo>
                <a:cubicBezTo>
                  <a:pt x="416626" y="69272"/>
                  <a:pt x="389907" y="105888"/>
                  <a:pt x="397824" y="166254"/>
                </a:cubicBezTo>
                <a:cubicBezTo>
                  <a:pt x="405741" y="226620"/>
                  <a:pt x="401783" y="342405"/>
                  <a:pt x="397824" y="403761"/>
                </a:cubicBezTo>
                <a:cubicBezTo>
                  <a:pt x="393866" y="465117"/>
                  <a:pt x="431470" y="513607"/>
                  <a:pt x="374073" y="534389"/>
                </a:cubicBezTo>
                <a:cubicBezTo>
                  <a:pt x="316676" y="555171"/>
                  <a:pt x="185057" y="541811"/>
                  <a:pt x="53439" y="52845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598638" y="2073564"/>
            <a:ext cx="385045" cy="533070"/>
          </a:xfrm>
          <a:custGeom>
            <a:avLst/>
            <a:gdLst>
              <a:gd name="connsiteX0" fmla="*/ 385045 w 385045"/>
              <a:gd name="connsiteY0" fmla="*/ 10555 h 533070"/>
              <a:gd name="connsiteX1" fmla="*/ 135663 w 385045"/>
              <a:gd name="connsiteY1" fmla="*/ 4618 h 533070"/>
              <a:gd name="connsiteX2" fmla="*/ 5035 w 385045"/>
              <a:gd name="connsiteY2" fmla="*/ 69932 h 533070"/>
              <a:gd name="connsiteX3" fmla="*/ 28785 w 385045"/>
              <a:gd name="connsiteY3" fmla="*/ 212436 h 533070"/>
              <a:gd name="connsiteX4" fmla="*/ 46598 w 385045"/>
              <a:gd name="connsiteY4" fmla="*/ 390566 h 533070"/>
              <a:gd name="connsiteX5" fmla="*/ 46598 w 385045"/>
              <a:gd name="connsiteY5" fmla="*/ 509319 h 533070"/>
              <a:gd name="connsiteX6" fmla="*/ 195040 w 385045"/>
              <a:gd name="connsiteY6" fmla="*/ 527132 h 533070"/>
              <a:gd name="connsiteX7" fmla="*/ 355357 w 385045"/>
              <a:gd name="connsiteY7" fmla="*/ 533070 h 53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045" h="533070">
                <a:moveTo>
                  <a:pt x="385045" y="10555"/>
                </a:moveTo>
                <a:cubicBezTo>
                  <a:pt x="292021" y="2638"/>
                  <a:pt x="198998" y="-5278"/>
                  <a:pt x="135663" y="4618"/>
                </a:cubicBezTo>
                <a:cubicBezTo>
                  <a:pt x="72328" y="14514"/>
                  <a:pt x="22848" y="35296"/>
                  <a:pt x="5035" y="69932"/>
                </a:cubicBezTo>
                <a:cubicBezTo>
                  <a:pt x="-12778" y="104568"/>
                  <a:pt x="21858" y="158997"/>
                  <a:pt x="28785" y="212436"/>
                </a:cubicBezTo>
                <a:cubicBezTo>
                  <a:pt x="35712" y="265875"/>
                  <a:pt x="43629" y="341086"/>
                  <a:pt x="46598" y="390566"/>
                </a:cubicBezTo>
                <a:cubicBezTo>
                  <a:pt x="49567" y="440046"/>
                  <a:pt x="21858" y="486558"/>
                  <a:pt x="46598" y="509319"/>
                </a:cubicBezTo>
                <a:cubicBezTo>
                  <a:pt x="71338" y="532080"/>
                  <a:pt x="143580" y="523173"/>
                  <a:pt x="195040" y="527132"/>
                </a:cubicBezTo>
                <a:cubicBezTo>
                  <a:pt x="246500" y="531091"/>
                  <a:pt x="300928" y="532080"/>
                  <a:pt x="355357" y="53307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239000" y="31242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53319" y="3429000"/>
            <a:ext cx="15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Solution a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789326" y="1224196"/>
            <a:ext cx="228600" cy="13112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54910" y="918710"/>
            <a:ext cx="155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Solution </a:t>
            </a:r>
            <a:r>
              <a:rPr lang="en-US" sz="2000" dirty="0" err="1" smtClean="0">
                <a:solidFill>
                  <a:srgbClr val="FF0000"/>
                </a:solidFill>
              </a:rPr>
              <a:t>bd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609600" y="5562600"/>
            <a:ext cx="685800" cy="5334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-588443" y="5325894"/>
            <a:ext cx="1134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Set threshold to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96200" y="2438400"/>
            <a:ext cx="762000" cy="228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1   1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12152" y="2350764"/>
            <a:ext cx="3078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628034" y="2317849"/>
            <a:ext cx="3078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141513" y="2818940"/>
            <a:ext cx="3078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075676" y="2009341"/>
            <a:ext cx="3078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219558" y="6138566"/>
            <a:ext cx="2114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Final oracle output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8" y="-25400"/>
            <a:ext cx="82296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Classical Gold Ball (illustrated with 4 balls)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6102" y="567267"/>
            <a:ext cx="9906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32302" y="100753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99002" y="9736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489502" y="85513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675769" y="770467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175302" y="770467"/>
            <a:ext cx="381000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89702" y="541867"/>
            <a:ext cx="9906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65902" y="999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119105" y="9736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83969" y="96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797602" y="98213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38935" y="96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09369" y="7620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308902" y="762000"/>
            <a:ext cx="381000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51902" y="508000"/>
            <a:ext cx="9906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18502" y="93133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374567" y="431757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339093" y="99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59802" y="9482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985302" y="81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71569" y="728133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6671102" y="728133"/>
            <a:ext cx="381000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32202" y="1381669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use a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sequential search </a:t>
            </a:r>
            <a:r>
              <a:rPr lang="en-US" dirty="0" smtClean="0"/>
              <a:t>algorithm in a non-organized (uninformed) database (space)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93134" y="40290"/>
            <a:ext cx="8936566" cy="17107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5953771" y="1827200"/>
            <a:ext cx="2877147" cy="458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Quantum Gold Ball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2700" y="2518833"/>
            <a:ext cx="9906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08900" y="297603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>
            <a:off x="1923969" y="2772832"/>
            <a:ext cx="1290536" cy="169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458040" y="2476499"/>
            <a:ext cx="9906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610440" y="2976031"/>
            <a:ext cx="76200" cy="110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99484" y="64886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use a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search </a:t>
            </a:r>
            <a:r>
              <a:rPr lang="en-US" dirty="0" smtClean="0"/>
              <a:t>algorithm using superposition in Hilbert Space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0" y="1857094"/>
            <a:ext cx="9144000" cy="46315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811534" y="3293533"/>
            <a:ext cx="9906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154434" y="371686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850829" y="4974393"/>
            <a:ext cx="9906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554768" y="5037669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1358480" y="4142315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1346129" y="4317574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3790260" y="4206662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55152" y="6042456"/>
            <a:ext cx="2498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processors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419940" y="3316662"/>
            <a:ext cx="9906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792334" y="3752694"/>
            <a:ext cx="76200" cy="110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379878" y="5076733"/>
            <a:ext cx="9906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099544" y="5229133"/>
            <a:ext cx="270933" cy="3217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236359" y="2976031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155487" y="2476498"/>
            <a:ext cx="9906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6145365" y="3302436"/>
            <a:ext cx="9906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3162045" y="1992868"/>
            <a:ext cx="254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</a:rPr>
              <a:t>Black balls are </a:t>
            </a:r>
            <a:r>
              <a:rPr lang="en-US" b="1" i="1" dirty="0" err="1" smtClean="0">
                <a:solidFill>
                  <a:srgbClr val="00B050"/>
                </a:solidFill>
              </a:rPr>
              <a:t>shrinked</a:t>
            </a:r>
            <a:endParaRPr lang="en-US" b="1" i="1" dirty="0">
              <a:solidFill>
                <a:srgbClr val="00B05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920070" y="5842401"/>
            <a:ext cx="223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</a:rPr>
              <a:t>Gold ball grows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7838870" y="533400"/>
            <a:ext cx="9906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334170" y="7874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6928" y="2102902"/>
            <a:ext cx="14260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quantum state</a:t>
            </a:r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38930" y="4141755"/>
            <a:ext cx="9906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68988" y="431757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-15766" y="2582789"/>
            <a:ext cx="7804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Processor for ball 1</a:t>
            </a:r>
            <a:endParaRPr lang="en-US" sz="1100" dirty="0"/>
          </a:p>
        </p:txBody>
      </p:sp>
      <p:sp>
        <p:nvSpPr>
          <p:cNvPr id="133" name="TextBox 132"/>
          <p:cNvSpPr txBox="1"/>
          <p:nvPr/>
        </p:nvSpPr>
        <p:spPr>
          <a:xfrm>
            <a:off x="-33305" y="3376841"/>
            <a:ext cx="7804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Processor for ball 2</a:t>
            </a:r>
            <a:endParaRPr lang="en-US" sz="1100" dirty="0"/>
          </a:p>
        </p:txBody>
      </p:sp>
      <p:sp>
        <p:nvSpPr>
          <p:cNvPr id="134" name="TextBox 133"/>
          <p:cNvSpPr txBox="1"/>
          <p:nvPr/>
        </p:nvSpPr>
        <p:spPr>
          <a:xfrm>
            <a:off x="-33305" y="4231111"/>
            <a:ext cx="7804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Processor for ball 3</a:t>
            </a:r>
            <a:endParaRPr lang="en-US" sz="1100" dirty="0"/>
          </a:p>
        </p:txBody>
      </p:sp>
      <p:sp>
        <p:nvSpPr>
          <p:cNvPr id="135" name="TextBox 134"/>
          <p:cNvSpPr txBox="1"/>
          <p:nvPr/>
        </p:nvSpPr>
        <p:spPr>
          <a:xfrm>
            <a:off x="-33305" y="5039169"/>
            <a:ext cx="7804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Processor for ball 4</a:t>
            </a:r>
            <a:endParaRPr lang="en-US" sz="1100" dirty="0"/>
          </a:p>
        </p:txBody>
      </p:sp>
      <p:sp>
        <p:nvSpPr>
          <p:cNvPr id="136" name="Right Arrow 135"/>
          <p:cNvSpPr/>
          <p:nvPr/>
        </p:nvSpPr>
        <p:spPr>
          <a:xfrm>
            <a:off x="1995305" y="3500740"/>
            <a:ext cx="1290536" cy="169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ight Arrow 136"/>
          <p:cNvSpPr/>
          <p:nvPr/>
        </p:nvSpPr>
        <p:spPr>
          <a:xfrm>
            <a:off x="1995305" y="4278626"/>
            <a:ext cx="1290536" cy="169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ight Arrow 137"/>
          <p:cNvSpPr/>
          <p:nvPr/>
        </p:nvSpPr>
        <p:spPr>
          <a:xfrm>
            <a:off x="1989906" y="5156628"/>
            <a:ext cx="1290536" cy="169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905000" y="3670073"/>
            <a:ext cx="1686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First iteration of Grover Loop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3424825" y="4182599"/>
            <a:ext cx="9906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3960952" y="4413469"/>
            <a:ext cx="76200" cy="110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ight Arrow 147"/>
          <p:cNvSpPr/>
          <p:nvPr/>
        </p:nvSpPr>
        <p:spPr>
          <a:xfrm>
            <a:off x="4571911" y="2726565"/>
            <a:ext cx="1290536" cy="169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ight Arrow 148"/>
          <p:cNvSpPr/>
          <p:nvPr/>
        </p:nvSpPr>
        <p:spPr>
          <a:xfrm>
            <a:off x="4643247" y="3454473"/>
            <a:ext cx="1290536" cy="169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ight Arrow 149"/>
          <p:cNvSpPr/>
          <p:nvPr/>
        </p:nvSpPr>
        <p:spPr>
          <a:xfrm>
            <a:off x="4643247" y="4232359"/>
            <a:ext cx="1290536" cy="169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ight Arrow 150"/>
          <p:cNvSpPr/>
          <p:nvPr/>
        </p:nvSpPr>
        <p:spPr>
          <a:xfrm>
            <a:off x="4637848" y="5110361"/>
            <a:ext cx="1290536" cy="169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4552942" y="3623806"/>
            <a:ext cx="1686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Second iteration of Grover Loop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6388759" y="2971800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6541159" y="3688081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6161132" y="4159303"/>
            <a:ext cx="9906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693559" y="4526281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595633" y="5686333"/>
            <a:ext cx="191295" cy="35612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V="1">
            <a:off x="2240726" y="6211733"/>
            <a:ext cx="630879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2254109" y="5718912"/>
            <a:ext cx="2498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6164295" y="5102798"/>
            <a:ext cx="9906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6354454" y="5130153"/>
            <a:ext cx="592666" cy="5887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Brace 48"/>
          <p:cNvSpPr/>
          <p:nvPr/>
        </p:nvSpPr>
        <p:spPr>
          <a:xfrm>
            <a:off x="7256979" y="2356818"/>
            <a:ext cx="238330" cy="3854915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433587" y="3623806"/>
            <a:ext cx="178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</a:t>
            </a:r>
            <a:endParaRPr lang="en-US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7495309" y="4792199"/>
            <a:ext cx="1534391" cy="125025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winner is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/>
              <a:t>Third Grover Oracle for this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0" t="19556" r="17500" b="22845"/>
          <a:stretch/>
        </p:blipFill>
        <p:spPr bwMode="auto">
          <a:xfrm>
            <a:off x="-509016" y="838200"/>
            <a:ext cx="7102317" cy="506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19400" y="1066800"/>
            <a:ext cx="762000" cy="2895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553200" y="1143000"/>
            <a:ext cx="2514600" cy="1688811"/>
            <a:chOff x="6172200" y="914401"/>
            <a:chExt cx="3937710" cy="29718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29" t="24533" r="18372" b="9725"/>
            <a:stretch/>
          </p:blipFill>
          <p:spPr bwMode="auto">
            <a:xfrm>
              <a:off x="6172200" y="914401"/>
              <a:ext cx="3937710" cy="297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270810" y="1099067"/>
              <a:ext cx="838200" cy="4603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/>
                <a:t>ab</a:t>
              </a:r>
              <a:r>
                <a:rPr lang="en-US" sz="1100" dirty="0" smtClean="0"/>
                <a:t>\cd</a:t>
              </a:r>
              <a:endParaRPr lang="en-US" sz="11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79776" y="1499178"/>
              <a:ext cx="609600" cy="1772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7391400" y="1688811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810500" y="1702832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391400" y="1987405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686800" y="1721621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305800" y="1702832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305800" y="1993611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814153" y="1993611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305800" y="2292205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8686800" y="1993611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8716027" y="2290117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730640" y="2575141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8305800" y="2575255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814153" y="2292205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848600" y="2575141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412277" y="2292205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7393488" y="2567891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00801" y="3733800"/>
            <a:ext cx="266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no solution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Grover gives something random, every time different.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verify or we can run earlier Quantum Counting to count number of solutions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6" name="Down Arrow 14335"/>
          <p:cNvSpPr/>
          <p:nvPr/>
        </p:nvSpPr>
        <p:spPr>
          <a:xfrm rot="10800000">
            <a:off x="7564677" y="2941108"/>
            <a:ext cx="762000" cy="76820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62000" y="1457773"/>
            <a:ext cx="7239000" cy="5171627"/>
            <a:chOff x="3326860" y="1337552"/>
            <a:chExt cx="2420548" cy="175260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12" t="59504" r="21824" b="30035"/>
            <a:stretch/>
          </p:blipFill>
          <p:spPr bwMode="auto">
            <a:xfrm>
              <a:off x="3326860" y="1337552"/>
              <a:ext cx="2420548" cy="175260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953000" y="1872979"/>
              <a:ext cx="228600" cy="3088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08534" y="1738818"/>
              <a:ext cx="228600" cy="3088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43400" y="2514600"/>
              <a:ext cx="339666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5029200" y="381000"/>
            <a:ext cx="9906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81081" y="784291"/>
            <a:ext cx="9906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81081" y="1266215"/>
            <a:ext cx="9906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71680" y="196334"/>
            <a:ext cx="2234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Grover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4080" y="663100"/>
            <a:ext cx="2234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Classical FPGA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54884" y="1088441"/>
            <a:ext cx="2234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Invertible FPGA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158755" y="1596008"/>
            <a:ext cx="1549940" cy="1607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08695" y="1525494"/>
            <a:ext cx="3237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 and other </a:t>
            </a:r>
            <a:r>
              <a:rPr lang="en-US" dirty="0" err="1" smtClean="0"/>
              <a:t>nano</a:t>
            </a:r>
            <a:r>
              <a:rPr lang="en-US" dirty="0" smtClean="0"/>
              <a:t>-technologies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094413" y="1888498"/>
            <a:ext cx="836338" cy="93090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44374" y="2442886"/>
            <a:ext cx="2667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Hopfield Neural Network  -based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387" y="0"/>
            <a:ext cx="2611187" cy="2057400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Invertible Quantum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38207" y="96059"/>
            <a:ext cx="2420548" cy="1752601"/>
            <a:chOff x="3326860" y="1337552"/>
            <a:chExt cx="2420548" cy="175260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12" t="59504" r="21824" b="30035"/>
            <a:stretch/>
          </p:blipFill>
          <p:spPr bwMode="auto">
            <a:xfrm>
              <a:off x="3326860" y="1337552"/>
              <a:ext cx="2420548" cy="1752601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953000" y="1872979"/>
              <a:ext cx="228600" cy="308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08534" y="1738818"/>
              <a:ext cx="228600" cy="308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43400" y="2514600"/>
              <a:ext cx="339666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val 33"/>
          <p:cNvSpPr/>
          <p:nvPr/>
        </p:nvSpPr>
        <p:spPr>
          <a:xfrm>
            <a:off x="1676400" y="2766052"/>
            <a:ext cx="1050329" cy="7871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QHNN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Oval 34"/>
          <p:cNvSpPr/>
          <p:nvPr/>
        </p:nvSpPr>
        <p:spPr>
          <a:xfrm>
            <a:off x="1676399" y="4931041"/>
            <a:ext cx="1050329" cy="7871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QHNN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Oval 35"/>
          <p:cNvSpPr/>
          <p:nvPr/>
        </p:nvSpPr>
        <p:spPr>
          <a:xfrm>
            <a:off x="4817930" y="3810000"/>
            <a:ext cx="1050329" cy="7871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QHNN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809403" y="4267200"/>
            <a:ext cx="890962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806877" y="3159631"/>
            <a:ext cx="890962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726728" y="5338974"/>
            <a:ext cx="890962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520205" y="3810000"/>
            <a:ext cx="890962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523491" y="4724400"/>
            <a:ext cx="890962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62000" y="2667000"/>
            <a:ext cx="890962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62000" y="3657600"/>
            <a:ext cx="890962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62000" y="4918071"/>
            <a:ext cx="890962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89192" y="5830454"/>
            <a:ext cx="890962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343094" y="5380747"/>
            <a:ext cx="326750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idea of Generalized Oracle is central to all these approaches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986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514"/>
            <a:ext cx="9144000" cy="97608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Presented approach allows to </a:t>
            </a:r>
            <a:r>
              <a:rPr lang="en-US" sz="3600" dirty="0" smtClean="0">
                <a:solidFill>
                  <a:srgbClr val="FF0000"/>
                </a:solidFill>
              </a:rPr>
              <a:t>solve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Constraint Satisfaction Problems.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Optimization problems </a:t>
            </a:r>
            <a:r>
              <a:rPr lang="en-US" dirty="0" smtClean="0"/>
              <a:t>are solved by </a:t>
            </a:r>
            <a:r>
              <a:rPr lang="en-US" dirty="0" smtClean="0">
                <a:solidFill>
                  <a:srgbClr val="FF0000"/>
                </a:solidFill>
              </a:rPr>
              <a:t>sequence of CSP </a:t>
            </a:r>
            <a:r>
              <a:rPr lang="en-US" dirty="0" smtClean="0"/>
              <a:t>with modified oracles.</a:t>
            </a:r>
          </a:p>
          <a:p>
            <a:r>
              <a:rPr lang="en-US" dirty="0" smtClean="0"/>
              <a:t>Oracles can be built </a:t>
            </a:r>
            <a:r>
              <a:rPr lang="en-US" dirty="0" smtClean="0"/>
              <a:t>in several technologies: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FPGA</a:t>
            </a:r>
            <a:r>
              <a:rPr lang="en-US" dirty="0" smtClean="0"/>
              <a:t>, 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spins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quantum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Quantum oracles use </a:t>
            </a:r>
            <a:r>
              <a:rPr lang="en-US" i="1" dirty="0" smtClean="0">
                <a:solidFill>
                  <a:srgbClr val="FF0000"/>
                </a:solidFill>
              </a:rPr>
              <a:t>reversible logic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Invertible oracles use </a:t>
            </a:r>
            <a:r>
              <a:rPr lang="en-US" i="1" dirty="0" smtClean="0">
                <a:solidFill>
                  <a:srgbClr val="FF0000"/>
                </a:solidFill>
              </a:rPr>
              <a:t>invertible logic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FPGA we can model both classical and invertible logic oracles.</a:t>
            </a:r>
          </a:p>
        </p:txBody>
      </p:sp>
    </p:spTree>
    <p:extLst>
      <p:ext uri="{BB962C8B-B14F-4D97-AF65-F5344CB8AC3E}">
        <p14:creationId xmlns:p14="http://schemas.microsoft.com/office/powerpoint/2010/main" val="100361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514"/>
            <a:ext cx="9144000" cy="97608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(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When </a:t>
            </a:r>
            <a:r>
              <a:rPr lang="en-US" dirty="0" smtClean="0"/>
              <a:t>FPGA is used for invertible logic the most important is to create a 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high quality </a:t>
            </a:r>
            <a:r>
              <a:rPr lang="en-US" dirty="0" smtClean="0"/>
              <a:t>Random Number Generator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These are subjects </a:t>
            </a:r>
            <a:r>
              <a:rPr lang="en-US" dirty="0" smtClean="0"/>
              <a:t>of our research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dirty="0" smtClean="0"/>
              <a:t>Commercial Quantum RNG based on </a:t>
            </a:r>
            <a:r>
              <a:rPr lang="en-US" dirty="0" err="1" smtClean="0"/>
              <a:t>Hadamard</a:t>
            </a:r>
            <a:r>
              <a:rPr lang="en-US" dirty="0" smtClean="0"/>
              <a:t> Gates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dirty="0" smtClean="0"/>
              <a:t>LFSR, EXOR forest, jitter generators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dirty="0" smtClean="0"/>
              <a:t>FPGAs with analog-like random number generators</a:t>
            </a:r>
            <a:r>
              <a:rPr lang="en-US" dirty="0" smtClean="0"/>
              <a:t>.</a:t>
            </a:r>
          </a:p>
          <a:p>
            <a:pPr marL="1371600" lvl="2" indent="-514350">
              <a:buFont typeface="+mj-lt"/>
              <a:buAutoNum type="arabicPeriod"/>
            </a:pPr>
            <a:endParaRPr lang="en-US" dirty="0"/>
          </a:p>
          <a:p>
            <a:pPr marL="571500" indent="-514350"/>
            <a:r>
              <a:rPr lang="en-US" b="1" dirty="0" smtClean="0">
                <a:solidFill>
                  <a:srgbClr val="FF0000"/>
                </a:solidFill>
              </a:rPr>
              <a:t>FPGA</a:t>
            </a:r>
            <a:r>
              <a:rPr lang="en-US" dirty="0" smtClean="0"/>
              <a:t> rea</a:t>
            </a:r>
            <a:r>
              <a:rPr lang="en-US" dirty="0" smtClean="0"/>
              <a:t>lizations</a:t>
            </a:r>
          </a:p>
          <a:p>
            <a:pPr marL="571500" indent="-514350"/>
            <a:r>
              <a:rPr lang="en-US" dirty="0" smtClean="0"/>
              <a:t>Prolog </a:t>
            </a:r>
            <a:r>
              <a:rPr lang="en-US" b="1" dirty="0" smtClean="0">
                <a:solidFill>
                  <a:srgbClr val="FF0000"/>
                </a:solidFill>
              </a:rPr>
              <a:t>Simulations</a:t>
            </a:r>
          </a:p>
          <a:p>
            <a:pPr marL="571500" indent="-514350"/>
            <a:r>
              <a:rPr lang="en-US" dirty="0" smtClean="0">
                <a:solidFill>
                  <a:srgbClr val="FF0000"/>
                </a:solidFill>
              </a:rPr>
              <a:t>Quantum</a:t>
            </a:r>
            <a:r>
              <a:rPr lang="en-US" dirty="0" smtClean="0"/>
              <a:t> realizations of Grover </a:t>
            </a:r>
            <a:r>
              <a:rPr lang="en-US" dirty="0" smtClean="0">
                <a:solidFill>
                  <a:srgbClr val="FF0000"/>
                </a:solidFill>
              </a:rPr>
              <a:t>Methodology</a:t>
            </a:r>
          </a:p>
          <a:p>
            <a:pPr marL="571500" indent="-514350"/>
            <a:r>
              <a:rPr lang="en-US" dirty="0" smtClean="0">
                <a:solidFill>
                  <a:srgbClr val="FF0000"/>
                </a:solidFill>
              </a:rPr>
              <a:t>Quantum</a:t>
            </a:r>
            <a:r>
              <a:rPr lang="en-US" dirty="0" smtClean="0"/>
              <a:t> realizations of </a:t>
            </a:r>
            <a:r>
              <a:rPr lang="en-US" b="1" dirty="0" smtClean="0">
                <a:solidFill>
                  <a:srgbClr val="0070C0"/>
                </a:solidFill>
              </a:rPr>
              <a:t>Invertible</a:t>
            </a:r>
            <a:r>
              <a:rPr lang="en-US" dirty="0" smtClean="0"/>
              <a:t> Logic with </a:t>
            </a:r>
            <a:r>
              <a:rPr lang="en-US" b="1" dirty="0" smtClean="0"/>
              <a:t>QHNN</a:t>
            </a:r>
            <a:r>
              <a:rPr lang="en-US" dirty="0" smtClean="0"/>
              <a:t> (Quantum Hopfield Neural Net)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7536" y="3962400"/>
            <a:ext cx="87630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200" y="990600"/>
            <a:ext cx="8763000" cy="2743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6400" y="4205432"/>
            <a:ext cx="2743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RESEARCH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68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24200" y="2590800"/>
            <a:ext cx="3048000" cy="1676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Generalized Oracles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" y="137809"/>
            <a:ext cx="2590800" cy="137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Networks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3200400" y="308043"/>
            <a:ext cx="2590800" cy="137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Neural Networks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396705" y="1713640"/>
            <a:ext cx="2879895" cy="9889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Classical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Circuit Design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323850" y="3917004"/>
            <a:ext cx="2590800" cy="137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Reversible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Circuit Design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3114472" y="5334000"/>
            <a:ext cx="2590800" cy="137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Circuit Design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>
            <a:endCxn id="6" idx="2"/>
          </p:cNvCxnSpPr>
          <p:nvPr/>
        </p:nvCxnSpPr>
        <p:spPr>
          <a:xfrm>
            <a:off x="2628900" y="885218"/>
            <a:ext cx="571500" cy="1086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4" idx="0"/>
          </p:cNvCxnSpPr>
          <p:nvPr/>
        </p:nvCxnSpPr>
        <p:spPr>
          <a:xfrm>
            <a:off x="4572000" y="1679643"/>
            <a:ext cx="76200" cy="91115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56043" y="5068921"/>
            <a:ext cx="720557" cy="6460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945024" y="2702618"/>
            <a:ext cx="417176" cy="121438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278393" y="0"/>
            <a:ext cx="2590800" cy="990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Spin Technology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486" y="1480226"/>
            <a:ext cx="2590800" cy="85279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Invertible Logic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>
            <a:stCxn id="18" idx="4"/>
          </p:cNvCxnSpPr>
          <p:nvPr/>
        </p:nvCxnSpPr>
        <p:spPr>
          <a:xfrm flipH="1">
            <a:off x="7503269" y="990600"/>
            <a:ext cx="70524" cy="53988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9" idx="3"/>
          </p:cNvCxnSpPr>
          <p:nvPr/>
        </p:nvCxnSpPr>
        <p:spPr>
          <a:xfrm flipH="1">
            <a:off x="5791200" y="2208129"/>
            <a:ext cx="934700" cy="68747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0"/>
          </p:cNvCxnSpPr>
          <p:nvPr/>
        </p:nvCxnSpPr>
        <p:spPr>
          <a:xfrm flipV="1">
            <a:off x="4409872" y="4267200"/>
            <a:ext cx="276428" cy="1066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963788" y="2602959"/>
            <a:ext cx="2074424" cy="10976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Inverse Problems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6528881" y="5715000"/>
            <a:ext cx="2590800" cy="1066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Optimization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>
            <a:off x="6447412" y="4305300"/>
            <a:ext cx="2590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Constraints Satisfaction Problems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8001000" y="3704413"/>
            <a:ext cx="141861" cy="6008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5791201" y="3985098"/>
            <a:ext cx="838199" cy="61770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503269" y="5334001"/>
            <a:ext cx="31615" cy="4571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68815" y="5791200"/>
            <a:ext cx="1812385" cy="914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Reversible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0" name="Straight Arrow Connector 49"/>
          <p:cNvCxnSpPr>
            <a:endCxn id="8" idx="4"/>
          </p:cNvCxnSpPr>
          <p:nvPr/>
        </p:nvCxnSpPr>
        <p:spPr>
          <a:xfrm flipV="1">
            <a:off x="1258666" y="5288604"/>
            <a:ext cx="360584" cy="5054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-12870" y="2971800"/>
            <a:ext cx="1812385" cy="914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Classical Oracle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893322" y="2590800"/>
            <a:ext cx="249678" cy="41504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3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Questions often asked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791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How </a:t>
            </a:r>
            <a:r>
              <a:rPr lang="en-US" sz="1800" dirty="0" smtClean="0">
                <a:solidFill>
                  <a:srgbClr val="FF0000"/>
                </a:solidFill>
              </a:rPr>
              <a:t>practical</a:t>
            </a:r>
            <a:r>
              <a:rPr lang="en-US" sz="1800" dirty="0" smtClean="0"/>
              <a:t> is this?</a:t>
            </a:r>
          </a:p>
          <a:p>
            <a:r>
              <a:rPr lang="en-US" sz="1800" dirty="0" smtClean="0"/>
              <a:t>When we will have </a:t>
            </a:r>
            <a:r>
              <a:rPr lang="en-US" sz="1800" dirty="0" smtClean="0">
                <a:solidFill>
                  <a:srgbClr val="FF0000"/>
                </a:solidFill>
              </a:rPr>
              <a:t>large </a:t>
            </a:r>
            <a:r>
              <a:rPr lang="en-US" sz="1800" dirty="0" smtClean="0"/>
              <a:t>quantum computers?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Error </a:t>
            </a:r>
            <a:r>
              <a:rPr lang="en-US" sz="1800" dirty="0" smtClean="0"/>
              <a:t>Detection and Correction.</a:t>
            </a:r>
          </a:p>
          <a:p>
            <a:r>
              <a:rPr lang="en-US" sz="1800" dirty="0" smtClean="0"/>
              <a:t>Can we </a:t>
            </a:r>
            <a:r>
              <a:rPr lang="en-US" sz="1800" b="1" dirty="0" smtClean="0">
                <a:solidFill>
                  <a:srgbClr val="FF0000"/>
                </a:solidFill>
              </a:rPr>
              <a:t>combine the powers of</a:t>
            </a:r>
            <a:r>
              <a:rPr lang="en-US" sz="1800" dirty="0" smtClean="0"/>
              <a:t> Invertible Logic and Reversible Logic in Quantum technology to create superior algorithms?</a:t>
            </a:r>
          </a:p>
          <a:p>
            <a:endParaRPr lang="en-US" sz="1800" dirty="0" smtClean="0"/>
          </a:p>
          <a:p>
            <a:r>
              <a:rPr lang="en-US" sz="1800" dirty="0" smtClean="0"/>
              <a:t>What is the methodology? What is the math?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err="1" smtClean="0"/>
              <a:t>Combinatorics</a:t>
            </a:r>
            <a:r>
              <a:rPr lang="en-US" sz="1600" dirty="0" smtClean="0"/>
              <a:t>, coding theory, numeric representations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Algorithms and Complexity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Spectral Methods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Digital Design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Algebra, graph theory, partition theory, cube calculus theory</a:t>
            </a:r>
          </a:p>
          <a:p>
            <a:endParaRPr lang="en-US" sz="1800" dirty="0" smtClean="0"/>
          </a:p>
          <a:p>
            <a:r>
              <a:rPr lang="en-US" sz="1800" dirty="0" smtClean="0"/>
              <a:t>We do not discuss:</a:t>
            </a:r>
          </a:p>
          <a:p>
            <a:pPr lvl="1"/>
            <a:r>
              <a:rPr lang="en-US" sz="1600" dirty="0" smtClean="0"/>
              <a:t> Quantum Technologies </a:t>
            </a:r>
          </a:p>
          <a:p>
            <a:pPr lvl="1"/>
            <a:r>
              <a:rPr lang="en-US" sz="1600" dirty="0" smtClean="0"/>
              <a:t>or Magnetic Spin Technologies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rgbClr val="FF0000"/>
                </a:solidFill>
              </a:rPr>
              <a:t>I welcome any question!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1059639">
            <a:off x="5560171" y="2274076"/>
            <a:ext cx="3380129" cy="609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320408">
            <a:off x="6269986" y="2423062"/>
            <a:ext cx="2373339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Current research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1059639">
            <a:off x="5691953" y="3541863"/>
            <a:ext cx="3380129" cy="609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320408">
            <a:off x="6401768" y="3690849"/>
            <a:ext cx="2373339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 time to discuss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10"/>
          <p:cNvSpPr/>
          <p:nvPr/>
        </p:nvSpPr>
        <p:spPr>
          <a:xfrm>
            <a:off x="4258529" y="2286000"/>
            <a:ext cx="411480" cy="685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33800" y="1828800"/>
            <a:ext cx="1371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Special Controller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33800" y="838200"/>
            <a:ext cx="1371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Classical Computer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1200" y="2971800"/>
            <a:ext cx="5029200" cy="2438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31242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Initialization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848100" y="3127939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Calculations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3124201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Measurement</a:t>
            </a:r>
            <a:endParaRPr lang="en-US" sz="1600" dirty="0"/>
          </a:p>
        </p:txBody>
      </p:sp>
      <p:sp>
        <p:nvSpPr>
          <p:cNvPr id="10" name="Down Arrow 9"/>
          <p:cNvSpPr/>
          <p:nvPr/>
        </p:nvSpPr>
        <p:spPr>
          <a:xfrm>
            <a:off x="4343400" y="1447800"/>
            <a:ext cx="228600" cy="381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09800" y="3124200"/>
            <a:ext cx="12954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48100" y="3121168"/>
            <a:ext cx="12954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4" idx="1"/>
          </p:cNvCxnSpPr>
          <p:nvPr/>
        </p:nvCxnSpPr>
        <p:spPr>
          <a:xfrm flipH="1">
            <a:off x="2895600" y="2133600"/>
            <a:ext cx="838200" cy="9875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33600" y="2510135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Problem specific data</a:t>
            </a:r>
            <a:endParaRPr lang="en-US" sz="1200" b="1" dirty="0"/>
          </a:p>
        </p:txBody>
      </p:sp>
      <p:sp>
        <p:nvSpPr>
          <p:cNvPr id="17" name="Right Arrow 16"/>
          <p:cNvSpPr/>
          <p:nvPr/>
        </p:nvSpPr>
        <p:spPr>
          <a:xfrm>
            <a:off x="2257425" y="3618692"/>
            <a:ext cx="2001104" cy="106841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Quantum states in Hilbert Space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10800000">
            <a:off x="5120130" y="1108839"/>
            <a:ext cx="2967858" cy="3048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0800000">
            <a:off x="5120128" y="1981199"/>
            <a:ext cx="2880871" cy="3048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0800000">
            <a:off x="7924799" y="1143000"/>
            <a:ext cx="326379" cy="288205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741100" y="2448515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Sequential pulses that control </a:t>
            </a:r>
            <a:r>
              <a:rPr lang="en-US" sz="1100" b="1" dirty="0" err="1" smtClean="0"/>
              <a:t>qubit</a:t>
            </a:r>
            <a:r>
              <a:rPr lang="en-US" sz="1100" b="1" dirty="0" smtClean="0"/>
              <a:t> transformations</a:t>
            </a:r>
            <a:endParaRPr lang="en-US" sz="11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35700" y="6181553"/>
            <a:ext cx="327425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1000 </a:t>
            </a:r>
            <a:r>
              <a:rPr lang="en-US" dirty="0" err="1" smtClean="0"/>
              <a:t>qubits</a:t>
            </a:r>
            <a:r>
              <a:rPr lang="en-US" dirty="0" smtClean="0"/>
              <a:t> = 2</a:t>
            </a:r>
            <a:r>
              <a:rPr lang="en-US" baseline="30000" dirty="0" smtClean="0"/>
              <a:t>1000</a:t>
            </a:r>
            <a:r>
              <a:rPr lang="en-US" dirty="0" smtClean="0"/>
              <a:t> “processors”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85800" y="5178568"/>
            <a:ext cx="1447800" cy="100298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324048" y="3127938"/>
            <a:ext cx="1550652" cy="21298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323496" y="3618692"/>
            <a:ext cx="2001104" cy="106841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Quantum states in Hilbert Space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7010399" y="3656792"/>
            <a:ext cx="1436173" cy="10684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Classical binary States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5217350" y="5280292"/>
            <a:ext cx="1107250" cy="6633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324600" y="5581388"/>
            <a:ext cx="24384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Grey Rectangle here is a Hilbert Space 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Left Brace 31"/>
          <p:cNvSpPr/>
          <p:nvPr/>
        </p:nvSpPr>
        <p:spPr>
          <a:xfrm>
            <a:off x="1307691" y="685800"/>
            <a:ext cx="533400" cy="197815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04800" y="1261239"/>
            <a:ext cx="100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Boolean Algebra</a:t>
            </a:r>
            <a:endParaRPr lang="en-US" dirty="0"/>
          </a:p>
        </p:txBody>
      </p:sp>
      <p:sp>
        <p:nvSpPr>
          <p:cNvPr id="34" name="Left Brace 33"/>
          <p:cNvSpPr/>
          <p:nvPr/>
        </p:nvSpPr>
        <p:spPr>
          <a:xfrm>
            <a:off x="1267671" y="3032233"/>
            <a:ext cx="550479" cy="22098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3062" y="3546537"/>
            <a:ext cx="127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Quantum Mechanics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3062" y="0"/>
            <a:ext cx="908093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Quantum Computer is a Hybrid Machine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29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on Grover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Power of quantum computing is in very high parallelism.</a:t>
            </a:r>
          </a:p>
          <a:p>
            <a:r>
              <a:rPr lang="en-US" dirty="0" smtClean="0"/>
              <a:t>Having 2 particles is equivalent to having 4 computers.</a:t>
            </a:r>
          </a:p>
          <a:p>
            <a:r>
              <a:rPr lang="en-US" dirty="0" smtClean="0"/>
              <a:t>Having </a:t>
            </a:r>
            <a:r>
              <a:rPr lang="en-US" dirty="0" smtClean="0">
                <a:solidFill>
                  <a:srgbClr val="FF0000"/>
                </a:solidFill>
              </a:rPr>
              <a:t>n particles </a:t>
            </a:r>
            <a:r>
              <a:rPr lang="en-US" dirty="0" smtClean="0"/>
              <a:t>means that we have a parallel computer with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processors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Now there are universal quantum computers with 100 </a:t>
            </a:r>
            <a:r>
              <a:rPr lang="en-US" dirty="0" err="1" smtClean="0"/>
              <a:t>qubits</a:t>
            </a:r>
            <a:r>
              <a:rPr lang="en-US" dirty="0" smtClean="0"/>
              <a:t> (particles).</a:t>
            </a:r>
          </a:p>
          <a:p>
            <a:r>
              <a:rPr lang="en-US" dirty="0" smtClean="0"/>
              <a:t>This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means 2</a:t>
            </a:r>
            <a:r>
              <a:rPr lang="en-US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processors </a:t>
            </a:r>
            <a:r>
              <a:rPr lang="en-US" dirty="0" smtClean="0"/>
              <a:t>working in parallel.</a:t>
            </a:r>
          </a:p>
          <a:p>
            <a:r>
              <a:rPr lang="en-US" dirty="0" smtClean="0"/>
              <a:t>But this parallelism is not for all problems.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114800" y="6019800"/>
            <a:ext cx="4191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Let us go back to oracles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296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988208"/>
            <a:ext cx="4343400" cy="3029447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Now the gold ball is a “1”, the black balls are the “0”.</a:t>
            </a:r>
          </a:p>
          <a:p>
            <a:r>
              <a:rPr lang="en-US" dirty="0" smtClean="0"/>
              <a:t>I want to find for which combination of input </a:t>
            </a:r>
            <a:r>
              <a:rPr lang="en-US" dirty="0" err="1" smtClean="0"/>
              <a:t>a,b,c,d</a:t>
            </a:r>
            <a:r>
              <a:rPr lang="en-US" dirty="0" smtClean="0"/>
              <a:t> the output is 1.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 do not know what is the function</a:t>
            </a:r>
            <a:r>
              <a:rPr lang="en-US" dirty="0" smtClean="0"/>
              <a:t>, I can only guess the inputs and check the output.</a:t>
            </a:r>
          </a:p>
          <a:p>
            <a:r>
              <a:rPr lang="en-US" dirty="0" smtClean="0"/>
              <a:t>This is like a </a:t>
            </a:r>
            <a:r>
              <a:rPr lang="en-US" dirty="0" smtClean="0">
                <a:solidFill>
                  <a:srgbClr val="FF0000"/>
                </a:solidFill>
              </a:rPr>
              <a:t>testing problem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I give one </a:t>
            </a:r>
            <a:r>
              <a:rPr lang="en-US" dirty="0" err="1" smtClean="0"/>
              <a:t>minterm</a:t>
            </a:r>
            <a:r>
              <a:rPr lang="en-US" dirty="0" smtClean="0"/>
              <a:t> at a time.</a:t>
            </a:r>
          </a:p>
          <a:p>
            <a:r>
              <a:rPr lang="en-US" dirty="0" smtClean="0"/>
              <a:t>In the worst case I need to test 16 </a:t>
            </a:r>
            <a:r>
              <a:rPr lang="en-US" dirty="0" err="1" smtClean="0"/>
              <a:t>minterms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the best case I need to test 1 </a:t>
            </a:r>
            <a:r>
              <a:rPr lang="en-US" dirty="0" err="1" smtClean="0"/>
              <a:t>minterm</a:t>
            </a:r>
            <a:r>
              <a:rPr lang="en-US" dirty="0" smtClean="0"/>
              <a:t>,  on average I need 8 </a:t>
            </a:r>
            <a:r>
              <a:rPr lang="en-US" dirty="0" err="1" smtClean="0"/>
              <a:t>minterms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Grover will find the solution in </a:t>
            </a:r>
            <a:r>
              <a:rPr lang="en-US" dirty="0" smtClean="0">
                <a:sym typeface="Symbol"/>
              </a:rPr>
              <a:t>16 =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4 tests</a:t>
            </a:r>
            <a:r>
              <a:rPr lang="en-US" dirty="0" smtClean="0">
                <a:sym typeface="Symbol"/>
              </a:rPr>
              <a:t>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t="25391" r="18332" b="9857"/>
          <a:stretch/>
        </p:blipFill>
        <p:spPr bwMode="auto">
          <a:xfrm>
            <a:off x="160284" y="152400"/>
            <a:ext cx="4114799" cy="305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00855" y="2129135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1430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17683" y="1135117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00855" y="1129127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1096861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914400" y="29718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3505200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False </a:t>
            </a:r>
            <a:r>
              <a:rPr lang="en-US" dirty="0" err="1" smtClean="0"/>
              <a:t>minterm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40321" y="3505199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True </a:t>
            </a:r>
            <a:r>
              <a:rPr lang="en-US" dirty="0" err="1" smtClean="0"/>
              <a:t>minterm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03131" y="1632944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49214" y="1625061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32386" y="1619071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9131" y="1586805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84586" y="2754868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09800" y="2746985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95600" y="2740995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657600" y="2708729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371600" y="2179739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17683" y="2171856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657600" y="21336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400300" y="2502932"/>
            <a:ext cx="532086" cy="1078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48200" y="1524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Boolean Function formulation of the Gold Ball problem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0284" y="4191000"/>
            <a:ext cx="8755116" cy="258532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Assume </a:t>
            </a:r>
            <a:r>
              <a:rPr lang="en-US" dirty="0"/>
              <a:t>that the oracle circuit of function F2 is just a tree of two-input AND gates with 64 inputs in </a:t>
            </a:r>
            <a:r>
              <a:rPr lang="en-US" dirty="0" smtClean="0"/>
              <a:t>total.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find </a:t>
            </a:r>
            <a:r>
              <a:rPr lang="en-US" dirty="0" smtClean="0"/>
              <a:t>the 1 of </a:t>
            </a:r>
            <a:r>
              <a:rPr lang="en-US" dirty="0"/>
              <a:t>function, the oracle in classical logic would be evaluated 2</a:t>
            </a:r>
            <a:r>
              <a:rPr lang="en-US" baseline="30000" dirty="0"/>
              <a:t>64 </a:t>
            </a:r>
            <a:r>
              <a:rPr lang="en-US" dirty="0"/>
              <a:t>number of </a:t>
            </a:r>
            <a:r>
              <a:rPr lang="en-US" dirty="0" smtClean="0"/>
              <a:t>times.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Grover </a:t>
            </a:r>
            <a:r>
              <a:rPr lang="en-US" dirty="0"/>
              <a:t>Algorithm would evaluate the oracle “only” 2^ (64/2) = 2</a:t>
            </a:r>
            <a:r>
              <a:rPr lang="en-US" baseline="30000" dirty="0"/>
              <a:t>32 </a:t>
            </a:r>
            <a:r>
              <a:rPr lang="en-US" dirty="0"/>
              <a:t>times which may be also not practical.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However</a:t>
            </a:r>
            <a:r>
              <a:rPr lang="en-US" dirty="0"/>
              <a:t>, in </a:t>
            </a:r>
            <a:r>
              <a:rPr lang="en-US" dirty="0" smtClean="0"/>
              <a:t>Invertible </a:t>
            </a:r>
            <a:r>
              <a:rPr lang="en-US" dirty="0"/>
              <a:t>logic in which one propagates the signals from output to inputs, the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Invertible Logic </a:t>
            </a:r>
            <a:r>
              <a:rPr lang="en-US" dirty="0"/>
              <a:t>method would need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one evaluation </a:t>
            </a:r>
            <a:r>
              <a:rPr lang="en-US" dirty="0"/>
              <a:t>of the oracle realized with invertible gates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7991" y="405841"/>
            <a:ext cx="9144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a,b</a:t>
            </a:r>
            <a:r>
              <a:rPr lang="en-US" sz="2000" dirty="0" smtClean="0"/>
              <a:t>\</a:t>
            </a:r>
            <a:r>
              <a:rPr lang="en-US" sz="2000" dirty="0" err="1" smtClean="0"/>
              <a:t>c,d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04800" y="805951"/>
            <a:ext cx="628650" cy="54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FILESIZE" val="204578"/>
  <p:tag name="ORIGWIDTH" val="176.875"/>
  <p:tag name="DEBUGINTERACTIVE" val="True"/>
  <p:tag name="BITMAPFORMAT" val="bmp256"/>
  <p:tag name="RESOLUTION" val="300"/>
  <p:tag name="DEBUGPAUSE" val="False"/>
  <p:tag name="KEEPFILES" val="False"/>
  <p:tag name="TRANSPARENT" val="False"/>
  <p:tag name="BLEND" val="False"/>
  <p:tag name="EXTERNALNAME" val="txp_fig"/>
  <p:tag name="SOURCE" val="\documentclass{slides}\pagestyle{empty}\usepackage{color}&#10;\begin{document}&#10;\def\bmath#1{\mbox{\boldmath$#1$}}&#10;$${\bf H}=\left( \begin{array}{cc} {1 \over \sqrt{2}} &amp;  {1 \over \sqrt{2}} \\  {1 \over \sqrt{2}} &amp; -  {1 \over \sqrt{2}} \end{array} \right) $$&#10;\end{document}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FILESIZE" val="204578"/>
  <p:tag name="ORIGWIDTH" val="176.875"/>
  <p:tag name="DEBUGINTERACTIVE" val="True"/>
  <p:tag name="BITMAPFORMAT" val="bmp256"/>
  <p:tag name="RESOLUTION" val="300"/>
  <p:tag name="DEBUGPAUSE" val="False"/>
  <p:tag name="KEEPFILES" val="False"/>
  <p:tag name="TRANSPARENT" val="False"/>
  <p:tag name="BLEND" val="False"/>
  <p:tag name="EXTERNALNAME" val="txp_fig"/>
  <p:tag name="SOURCE" val="\documentclass{slides}\pagestyle{empty}\usepackage{color}&#10;\begin{document}&#10;\def\bmath#1{\mbox{\boldmath$#1$}}&#10;$${\bf H}=\left( \begin{array}{cc} {1 \over \sqrt{2}} &amp;  {1 \over \sqrt{2}} \\  {1 \over \sqrt{2}} &amp; -  {1 \over \sqrt{2}} \end{array} \right) $$&#10;\end{document}&#10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FILESIZE" val="204578"/>
  <p:tag name="ORIGWIDTH" val="176.875"/>
  <p:tag name="DEBUGINTERACTIVE" val="True"/>
  <p:tag name="BITMAPFORMAT" val="bmp256"/>
  <p:tag name="RESOLUTION" val="300"/>
  <p:tag name="DEBUGPAUSE" val="False"/>
  <p:tag name="KEEPFILES" val="False"/>
  <p:tag name="TRANSPARENT" val="False"/>
  <p:tag name="BLEND" val="False"/>
  <p:tag name="EXTERNALNAME" val="txp_fig"/>
  <p:tag name="SOURCE" val="\documentclass{slides}\pagestyle{empty}\usepackage{color}&#10;\begin{document}&#10;\def\bmath#1{\mbox{\boldmath$#1$}}&#10;$${\bf H}=\left( \begin{array}{cc} {1 \over \sqrt{2}} &amp;  {1 \over \sqrt{2}} \\  {1 \over \sqrt{2}} &amp; -  {1 \over \sqrt{2}} \end{array} \right) $$&#10;\end{document}&#10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3803</Words>
  <Application>Microsoft Office PowerPoint</Application>
  <PresentationFormat>On-screen Show (4:3)</PresentationFormat>
  <Paragraphs>963</Paragraphs>
  <Slides>65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Inverse Problems, Constraint Satisfaction, Reversible Logic, Invertible Logic and Grover Quantum Oracles for Practical Problems </vt:lpstr>
      <vt:lpstr>What is an Oracle?</vt:lpstr>
      <vt:lpstr>PowerPoint Presentation</vt:lpstr>
      <vt:lpstr>The Essence of Quantum Algorithm of Grover</vt:lpstr>
      <vt:lpstr>A gold ball in a box or a miracle of a quantum algorithm</vt:lpstr>
      <vt:lpstr>Classical Gold Ball (illustrated with 4 balls)</vt:lpstr>
      <vt:lpstr>PowerPoint Presentation</vt:lpstr>
      <vt:lpstr>Conclusion on Grover</vt:lpstr>
      <vt:lpstr>PowerPoint Presentation</vt:lpstr>
      <vt:lpstr>Inverse Problems</vt:lpstr>
      <vt:lpstr>Inverse Problems for functions</vt:lpstr>
      <vt:lpstr>Examples of Inverse Problems solved by Invertible Logic</vt:lpstr>
      <vt:lpstr>… but also…. Generalized Inverse Problems</vt:lpstr>
      <vt:lpstr>Reversible Logic</vt:lpstr>
      <vt:lpstr>Notation for Classical Boolean Logic Gates and Invertible Logic Gates</vt:lpstr>
      <vt:lpstr>Notation for Reversible Logic Gates</vt:lpstr>
      <vt:lpstr>Reversible Circuits from Reversible Gates</vt:lpstr>
      <vt:lpstr>PowerPoint Presentation</vt:lpstr>
      <vt:lpstr>PowerPoint Presentation</vt:lpstr>
      <vt:lpstr>Invertible Logic</vt:lpstr>
      <vt:lpstr>PowerPoint Presentation</vt:lpstr>
      <vt:lpstr>Few important points</vt:lpstr>
      <vt:lpstr>How Invertible Logic works?</vt:lpstr>
      <vt:lpstr>How Invertible Logic works?</vt:lpstr>
      <vt:lpstr>A Dream of Universal Method “to Solve All Problems”</vt:lpstr>
      <vt:lpstr>Old History of Universal Method for Problem Solving</vt:lpstr>
      <vt:lpstr>George Boole said:</vt:lpstr>
      <vt:lpstr>History and Ideas</vt:lpstr>
      <vt:lpstr>What is my achievement? </vt:lpstr>
      <vt:lpstr>Constraint Satisfaction Problems </vt:lpstr>
      <vt:lpstr>Constraint Satisfaction</vt:lpstr>
      <vt:lpstr>Constraint Satisfaction Problems</vt:lpstr>
      <vt:lpstr>Example of CSP – Graph Coloring</vt:lpstr>
      <vt:lpstr>Example of CSP – Graph Coloring</vt:lpstr>
      <vt:lpstr>We think about gates and blocks as characteristic functions or relations</vt:lpstr>
      <vt:lpstr>Methodology to solve Constraint Satisfaction Problems  and  Optimization Problems  based on  Generalized Oracles </vt:lpstr>
      <vt:lpstr>PowerPoint Presentation</vt:lpstr>
      <vt:lpstr>Grover Algorithm and Quantum Oracles</vt:lpstr>
      <vt:lpstr>PowerPoint Presentation</vt:lpstr>
      <vt:lpstr>PowerPoint Presentation</vt:lpstr>
      <vt:lpstr>PowerPoint Presentation</vt:lpstr>
      <vt:lpstr>Let us compare states after first and second iteration</vt:lpstr>
      <vt:lpstr>Grover for Graph Coloring</vt:lpstr>
      <vt:lpstr>PowerPoint Presentation</vt:lpstr>
      <vt:lpstr>PowerPoint Presentation</vt:lpstr>
      <vt:lpstr>PowerPoint Presentation</vt:lpstr>
      <vt:lpstr>In case of quantum circuit, combinational parallelism is realized by superposition of states.</vt:lpstr>
      <vt:lpstr>PowerPoint Presentation</vt:lpstr>
      <vt:lpstr>From Classical to Quantum Oracles</vt:lpstr>
      <vt:lpstr>Reducing  Optimization Problems to  Decision Problems  with Modified Oracles</vt:lpstr>
      <vt:lpstr>Grover for Minimum Set of Support Problem</vt:lpstr>
      <vt:lpstr>Example: Minimum Set of Support</vt:lpstr>
      <vt:lpstr>Example: Minimum Set of Support</vt:lpstr>
      <vt:lpstr>From Individual Equations to a single equation</vt:lpstr>
      <vt:lpstr>Encoding and explanation of Grover Oracle for this problem</vt:lpstr>
      <vt:lpstr>Grover Oracle for all solutions to this problem</vt:lpstr>
      <vt:lpstr>First Grover Oracle for this problem</vt:lpstr>
      <vt:lpstr>First Grover Oracle for this problem</vt:lpstr>
      <vt:lpstr>Second Grover Oracle for this problem</vt:lpstr>
      <vt:lpstr>Third Grover Oracle for this problem</vt:lpstr>
      <vt:lpstr>Invertible Quantum</vt:lpstr>
      <vt:lpstr>Conclusions</vt:lpstr>
      <vt:lpstr>Conclusions (cont)</vt:lpstr>
      <vt:lpstr>PowerPoint Presentation</vt:lpstr>
      <vt:lpstr>Questions often asked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Marek</dc:creator>
  <cp:lastModifiedBy>Marek</cp:lastModifiedBy>
  <cp:revision>68</cp:revision>
  <dcterms:created xsi:type="dcterms:W3CDTF">2006-08-16T00:00:00Z</dcterms:created>
  <dcterms:modified xsi:type="dcterms:W3CDTF">2020-07-10T04:36:43Z</dcterms:modified>
</cp:coreProperties>
</file>